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87" r:id="rId4"/>
    <p:sldId id="290" r:id="rId5"/>
    <p:sldId id="292" r:id="rId6"/>
    <p:sldId id="293" r:id="rId7"/>
    <p:sldId id="294" r:id="rId8"/>
    <p:sldId id="295" r:id="rId9"/>
    <p:sldId id="296" r:id="rId10"/>
    <p:sldId id="300" r:id="rId11"/>
    <p:sldId id="297" r:id="rId12"/>
    <p:sldId id="298" r:id="rId13"/>
    <p:sldId id="301" r:id="rId14"/>
    <p:sldId id="299" r:id="rId15"/>
    <p:sldId id="302" r:id="rId16"/>
    <p:sldId id="282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86" userDrawn="1">
          <p15:clr>
            <a:srgbClr val="A4A3A4"/>
          </p15:clr>
        </p15:guide>
        <p15:guide id="2" pos="443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ge" initials="S" lastIdx="1" clrIdx="0">
    <p:extLst>
      <p:ext uri="{19B8F6BF-5375-455C-9EA6-DF929625EA0E}">
        <p15:presenceInfo xmlns:p15="http://schemas.microsoft.com/office/powerpoint/2012/main" userId="b284455e8938829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647D"/>
    <a:srgbClr val="FB914F"/>
    <a:srgbClr val="1F2136"/>
    <a:srgbClr val="FA246C"/>
    <a:srgbClr val="292C44"/>
    <a:srgbClr val="313651"/>
    <a:srgbClr val="FA326C"/>
    <a:srgbClr val="F2F2F2"/>
    <a:srgbClr val="FA9465"/>
    <a:srgbClr val="2B2F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5" autoAdjust="0"/>
    <p:restoredTop sz="95680" autoAdjust="0"/>
  </p:normalViewPr>
  <p:slideViewPr>
    <p:cSldViewPr snapToGrid="0" showGuides="1">
      <p:cViewPr>
        <p:scale>
          <a:sx n="86" d="100"/>
          <a:sy n="86" d="100"/>
        </p:scale>
        <p:origin x="615" y="312"/>
      </p:cViewPr>
      <p:guideLst>
        <p:guide orient="horz" pos="686"/>
        <p:guide pos="443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DFB600-457F-4E74-93EA-F834682B8988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50A17F-F300-4A5B-B67C-DBE398736A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048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3849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3701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7261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1516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1310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3247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125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97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6891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240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40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28332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5039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4624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61355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0A17F-F300-4A5B-B67C-DBE398736A9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694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34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88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672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6583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327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684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60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99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60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20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983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F8E77C-9CE6-4FFF-B0DB-499138BB6882}" type="datetimeFigureOut">
              <a:rPr lang="zh-CN" altLang="en-US" smtClean="0"/>
              <a:t>2022/12/6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64567-BA78-4C9B-87BF-09650F2C4EC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矩形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F21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0" y="0"/>
              <a:ext cx="11552506" cy="6858000"/>
            </a:xfrm>
            <a:custGeom>
              <a:avLst/>
              <a:gdLst>
                <a:gd name="connsiteX0" fmla="*/ 0 w 11552506"/>
                <a:gd name="connsiteY0" fmla="*/ 0 h 6858000"/>
                <a:gd name="connsiteX1" fmla="*/ 4905184 w 11552506"/>
                <a:gd name="connsiteY1" fmla="*/ 0 h 6858000"/>
                <a:gd name="connsiteX2" fmla="*/ 11552506 w 11552506"/>
                <a:gd name="connsiteY2" fmla="*/ 6858000 h 6858000"/>
                <a:gd name="connsiteX3" fmla="*/ 0 w 11552506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2506" h="6858000">
                  <a:moveTo>
                    <a:pt x="0" y="0"/>
                  </a:moveTo>
                  <a:lnTo>
                    <a:pt x="4905184" y="0"/>
                  </a:lnTo>
                  <a:lnTo>
                    <a:pt x="11552506" y="6858000"/>
                  </a:lnTo>
                  <a:lnTo>
                    <a:pt x="0" y="6858000"/>
                  </a:lnTo>
                  <a:close/>
                </a:path>
              </a:pathLst>
            </a:custGeom>
            <a:gradFill>
              <a:gsLst>
                <a:gs pos="0">
                  <a:srgbClr val="2B2F48"/>
                </a:gs>
                <a:gs pos="100000">
                  <a:srgbClr val="20213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18155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hyperlink" Target="https://towardsdatascience.com/three-interpretability-methods-to-consider-when-developing-your-machine-learning-model-5bf368b47fac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kaggle.com/datasets/ramjasmaurya/oyo-rental-price-prediction-in-china?select=rental_price.csv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 17"/>
          <p:cNvSpPr/>
          <p:nvPr/>
        </p:nvSpPr>
        <p:spPr>
          <a:xfrm>
            <a:off x="11808655" y="1482969"/>
            <a:ext cx="383345" cy="3892062"/>
          </a:xfrm>
          <a:custGeom>
            <a:avLst/>
            <a:gdLst>
              <a:gd name="connsiteX0" fmla="*/ 274356 w 383345"/>
              <a:gd name="connsiteY0" fmla="*/ 0 h 3892062"/>
              <a:gd name="connsiteX1" fmla="*/ 383345 w 383345"/>
              <a:gd name="connsiteY1" fmla="*/ 0 h 3892062"/>
              <a:gd name="connsiteX2" fmla="*/ 383345 w 383345"/>
              <a:gd name="connsiteY2" fmla="*/ 3892062 h 3892062"/>
              <a:gd name="connsiteX3" fmla="*/ 274356 w 383345"/>
              <a:gd name="connsiteY3" fmla="*/ 3892062 h 3892062"/>
              <a:gd name="connsiteX4" fmla="*/ 0 w 383345"/>
              <a:gd name="connsiteY4" fmla="*/ 3617706 h 3892062"/>
              <a:gd name="connsiteX5" fmla="*/ 0 w 383345"/>
              <a:gd name="connsiteY5" fmla="*/ 274356 h 3892062"/>
              <a:gd name="connsiteX6" fmla="*/ 274356 w 383345"/>
              <a:gd name="connsiteY6" fmla="*/ 0 h 3892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3345" h="3892062">
                <a:moveTo>
                  <a:pt x="274356" y="0"/>
                </a:moveTo>
                <a:lnTo>
                  <a:pt x="383345" y="0"/>
                </a:lnTo>
                <a:lnTo>
                  <a:pt x="383345" y="3892062"/>
                </a:lnTo>
                <a:lnTo>
                  <a:pt x="274356" y="3892062"/>
                </a:lnTo>
                <a:cubicBezTo>
                  <a:pt x="122833" y="3892062"/>
                  <a:pt x="0" y="3769229"/>
                  <a:pt x="0" y="3617706"/>
                </a:cubicBezTo>
                <a:lnTo>
                  <a:pt x="0" y="274356"/>
                </a:lnTo>
                <a:cubicBezTo>
                  <a:pt x="0" y="122833"/>
                  <a:pt x="122833" y="0"/>
                  <a:pt x="274356" y="0"/>
                </a:cubicBezTo>
                <a:close/>
              </a:path>
            </a:pathLst>
          </a:custGeom>
          <a:gradFill>
            <a:gsLst>
              <a:gs pos="100000">
                <a:srgbClr val="FB9347"/>
              </a:gs>
              <a:gs pos="0">
                <a:srgbClr val="FA246C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-110609" y="1482969"/>
            <a:ext cx="487681" cy="3892062"/>
          </a:xfrm>
          <a:custGeom>
            <a:avLst/>
            <a:gdLst>
              <a:gd name="connsiteX0" fmla="*/ 0 w 487681"/>
              <a:gd name="connsiteY0" fmla="*/ 0 h 3892062"/>
              <a:gd name="connsiteX1" fmla="*/ 213325 w 487681"/>
              <a:gd name="connsiteY1" fmla="*/ 0 h 3892062"/>
              <a:gd name="connsiteX2" fmla="*/ 487681 w 487681"/>
              <a:gd name="connsiteY2" fmla="*/ 274356 h 3892062"/>
              <a:gd name="connsiteX3" fmla="*/ 487681 w 487681"/>
              <a:gd name="connsiteY3" fmla="*/ 3617706 h 3892062"/>
              <a:gd name="connsiteX4" fmla="*/ 213325 w 487681"/>
              <a:gd name="connsiteY4" fmla="*/ 3892062 h 3892062"/>
              <a:gd name="connsiteX5" fmla="*/ 0 w 487681"/>
              <a:gd name="connsiteY5" fmla="*/ 3892062 h 3892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7681" h="3892062">
                <a:moveTo>
                  <a:pt x="0" y="0"/>
                </a:moveTo>
                <a:lnTo>
                  <a:pt x="213325" y="0"/>
                </a:lnTo>
                <a:cubicBezTo>
                  <a:pt x="364848" y="0"/>
                  <a:pt x="487681" y="122833"/>
                  <a:pt x="487681" y="274356"/>
                </a:cubicBezTo>
                <a:lnTo>
                  <a:pt x="487681" y="3617706"/>
                </a:lnTo>
                <a:cubicBezTo>
                  <a:pt x="487681" y="3769229"/>
                  <a:pt x="364848" y="3892062"/>
                  <a:pt x="213325" y="3892062"/>
                </a:cubicBezTo>
                <a:lnTo>
                  <a:pt x="0" y="3892062"/>
                </a:lnTo>
                <a:close/>
              </a:path>
            </a:pathLst>
          </a:custGeom>
          <a:gradFill>
            <a:gsLst>
              <a:gs pos="100000">
                <a:srgbClr val="FB9347"/>
              </a:gs>
              <a:gs pos="0">
                <a:srgbClr val="FA246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9470572" y="882831"/>
            <a:ext cx="487680" cy="487680"/>
          </a:xfrm>
          <a:custGeom>
            <a:avLst/>
            <a:gdLst>
              <a:gd name="connsiteX0" fmla="*/ 75436 w 548640"/>
              <a:gd name="connsiteY0" fmla="*/ 461010 h 548640"/>
              <a:gd name="connsiteX1" fmla="*/ 473204 w 548640"/>
              <a:gd name="connsiteY1" fmla="*/ 461010 h 548640"/>
              <a:gd name="connsiteX2" fmla="*/ 468294 w 548640"/>
              <a:gd name="connsiteY2" fmla="*/ 468294 h 548640"/>
              <a:gd name="connsiteX3" fmla="*/ 274320 w 548640"/>
              <a:gd name="connsiteY3" fmla="*/ 548640 h 548640"/>
              <a:gd name="connsiteX4" fmla="*/ 80346 w 548640"/>
              <a:gd name="connsiteY4" fmla="*/ 468294 h 548640"/>
              <a:gd name="connsiteX5" fmla="*/ 15562 w 548640"/>
              <a:gd name="connsiteY5" fmla="*/ 351399 h 548640"/>
              <a:gd name="connsiteX6" fmla="*/ 533079 w 548640"/>
              <a:gd name="connsiteY6" fmla="*/ 351399 h 548640"/>
              <a:gd name="connsiteX7" fmla="*/ 527083 w 548640"/>
              <a:gd name="connsiteY7" fmla="*/ 381098 h 548640"/>
              <a:gd name="connsiteX8" fmla="*/ 506598 w 548640"/>
              <a:gd name="connsiteY8" fmla="*/ 411480 h 548640"/>
              <a:gd name="connsiteX9" fmla="*/ 42042 w 548640"/>
              <a:gd name="connsiteY9" fmla="*/ 411480 h 548640"/>
              <a:gd name="connsiteX10" fmla="*/ 21557 w 548640"/>
              <a:gd name="connsiteY10" fmla="*/ 381098 h 548640"/>
              <a:gd name="connsiteX11" fmla="*/ 7515 w 548640"/>
              <a:gd name="connsiteY11" fmla="*/ 237099 h 548640"/>
              <a:gd name="connsiteX12" fmla="*/ 541125 w 548640"/>
              <a:gd name="connsiteY12" fmla="*/ 237099 h 548640"/>
              <a:gd name="connsiteX13" fmla="*/ 548640 w 548640"/>
              <a:gd name="connsiteY13" fmla="*/ 274320 h 548640"/>
              <a:gd name="connsiteX14" fmla="*/ 543078 w 548640"/>
              <a:gd name="connsiteY14" fmla="*/ 301869 h 548640"/>
              <a:gd name="connsiteX15" fmla="*/ 5562 w 548640"/>
              <a:gd name="connsiteY15" fmla="*/ 301869 h 548640"/>
              <a:gd name="connsiteX16" fmla="*/ 0 w 548640"/>
              <a:gd name="connsiteY16" fmla="*/ 274320 h 548640"/>
              <a:gd name="connsiteX17" fmla="*/ 274320 w 548640"/>
              <a:gd name="connsiteY17" fmla="*/ 0 h 548640"/>
              <a:gd name="connsiteX18" fmla="*/ 527083 w 548640"/>
              <a:gd name="connsiteY18" fmla="*/ 167542 h 548640"/>
              <a:gd name="connsiteX19" fmla="*/ 531126 w 548640"/>
              <a:gd name="connsiteY19" fmla="*/ 187569 h 548640"/>
              <a:gd name="connsiteX20" fmla="*/ 17514 w 548640"/>
              <a:gd name="connsiteY20" fmla="*/ 187569 h 548640"/>
              <a:gd name="connsiteX21" fmla="*/ 21557 w 548640"/>
              <a:gd name="connsiteY21" fmla="*/ 167542 h 548640"/>
              <a:gd name="connsiteX22" fmla="*/ 274320 w 548640"/>
              <a:gd name="connsiteY22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48640" h="548640">
                <a:moveTo>
                  <a:pt x="75436" y="461010"/>
                </a:moveTo>
                <a:lnTo>
                  <a:pt x="473204" y="461010"/>
                </a:lnTo>
                <a:lnTo>
                  <a:pt x="468294" y="468294"/>
                </a:lnTo>
                <a:cubicBezTo>
                  <a:pt x="418652" y="517936"/>
                  <a:pt x="350072" y="548640"/>
                  <a:pt x="274320" y="548640"/>
                </a:cubicBezTo>
                <a:cubicBezTo>
                  <a:pt x="198569" y="548640"/>
                  <a:pt x="129989" y="517936"/>
                  <a:pt x="80346" y="468294"/>
                </a:cubicBezTo>
                <a:close/>
                <a:moveTo>
                  <a:pt x="15562" y="351399"/>
                </a:moveTo>
                <a:lnTo>
                  <a:pt x="533079" y="351399"/>
                </a:lnTo>
                <a:lnTo>
                  <a:pt x="527083" y="381098"/>
                </a:lnTo>
                <a:lnTo>
                  <a:pt x="506598" y="411480"/>
                </a:lnTo>
                <a:lnTo>
                  <a:pt x="42042" y="411480"/>
                </a:lnTo>
                <a:lnTo>
                  <a:pt x="21557" y="381098"/>
                </a:lnTo>
                <a:close/>
                <a:moveTo>
                  <a:pt x="7515" y="237099"/>
                </a:moveTo>
                <a:lnTo>
                  <a:pt x="541125" y="237099"/>
                </a:lnTo>
                <a:lnTo>
                  <a:pt x="548640" y="274320"/>
                </a:lnTo>
                <a:lnTo>
                  <a:pt x="543078" y="301869"/>
                </a:lnTo>
                <a:lnTo>
                  <a:pt x="5562" y="301869"/>
                </a:lnTo>
                <a:lnTo>
                  <a:pt x="0" y="274320"/>
                </a:lnTo>
                <a:close/>
                <a:moveTo>
                  <a:pt x="274320" y="0"/>
                </a:moveTo>
                <a:cubicBezTo>
                  <a:pt x="387947" y="0"/>
                  <a:pt x="485439" y="69085"/>
                  <a:pt x="527083" y="167542"/>
                </a:cubicBezTo>
                <a:lnTo>
                  <a:pt x="531126" y="187569"/>
                </a:lnTo>
                <a:lnTo>
                  <a:pt x="17514" y="187569"/>
                </a:lnTo>
                <a:lnTo>
                  <a:pt x="21557" y="167542"/>
                </a:lnTo>
                <a:cubicBezTo>
                  <a:pt x="63201" y="69085"/>
                  <a:pt x="160693" y="0"/>
                  <a:pt x="274320" y="0"/>
                </a:cubicBezTo>
                <a:close/>
              </a:path>
            </a:pathLst>
          </a:custGeom>
          <a:gradFill>
            <a:gsLst>
              <a:gs pos="100000">
                <a:srgbClr val="FB9347">
                  <a:alpha val="42000"/>
                </a:srgbClr>
              </a:gs>
              <a:gs pos="0">
                <a:srgbClr val="FA246C">
                  <a:alpha val="9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rot="10800000">
            <a:off x="6959237" y="5704114"/>
            <a:ext cx="548640" cy="548640"/>
          </a:xfrm>
          <a:custGeom>
            <a:avLst/>
            <a:gdLst>
              <a:gd name="connsiteX0" fmla="*/ 75436 w 548640"/>
              <a:gd name="connsiteY0" fmla="*/ 461010 h 548640"/>
              <a:gd name="connsiteX1" fmla="*/ 473204 w 548640"/>
              <a:gd name="connsiteY1" fmla="*/ 461010 h 548640"/>
              <a:gd name="connsiteX2" fmla="*/ 468294 w 548640"/>
              <a:gd name="connsiteY2" fmla="*/ 468294 h 548640"/>
              <a:gd name="connsiteX3" fmla="*/ 274320 w 548640"/>
              <a:gd name="connsiteY3" fmla="*/ 548640 h 548640"/>
              <a:gd name="connsiteX4" fmla="*/ 80346 w 548640"/>
              <a:gd name="connsiteY4" fmla="*/ 468294 h 548640"/>
              <a:gd name="connsiteX5" fmla="*/ 15562 w 548640"/>
              <a:gd name="connsiteY5" fmla="*/ 351399 h 548640"/>
              <a:gd name="connsiteX6" fmla="*/ 533079 w 548640"/>
              <a:gd name="connsiteY6" fmla="*/ 351399 h 548640"/>
              <a:gd name="connsiteX7" fmla="*/ 527083 w 548640"/>
              <a:gd name="connsiteY7" fmla="*/ 381098 h 548640"/>
              <a:gd name="connsiteX8" fmla="*/ 506598 w 548640"/>
              <a:gd name="connsiteY8" fmla="*/ 411480 h 548640"/>
              <a:gd name="connsiteX9" fmla="*/ 42042 w 548640"/>
              <a:gd name="connsiteY9" fmla="*/ 411480 h 548640"/>
              <a:gd name="connsiteX10" fmla="*/ 21557 w 548640"/>
              <a:gd name="connsiteY10" fmla="*/ 381098 h 548640"/>
              <a:gd name="connsiteX11" fmla="*/ 7515 w 548640"/>
              <a:gd name="connsiteY11" fmla="*/ 237099 h 548640"/>
              <a:gd name="connsiteX12" fmla="*/ 541125 w 548640"/>
              <a:gd name="connsiteY12" fmla="*/ 237099 h 548640"/>
              <a:gd name="connsiteX13" fmla="*/ 548640 w 548640"/>
              <a:gd name="connsiteY13" fmla="*/ 274320 h 548640"/>
              <a:gd name="connsiteX14" fmla="*/ 543078 w 548640"/>
              <a:gd name="connsiteY14" fmla="*/ 301869 h 548640"/>
              <a:gd name="connsiteX15" fmla="*/ 5562 w 548640"/>
              <a:gd name="connsiteY15" fmla="*/ 301869 h 548640"/>
              <a:gd name="connsiteX16" fmla="*/ 0 w 548640"/>
              <a:gd name="connsiteY16" fmla="*/ 274320 h 548640"/>
              <a:gd name="connsiteX17" fmla="*/ 274320 w 548640"/>
              <a:gd name="connsiteY17" fmla="*/ 0 h 548640"/>
              <a:gd name="connsiteX18" fmla="*/ 527083 w 548640"/>
              <a:gd name="connsiteY18" fmla="*/ 167542 h 548640"/>
              <a:gd name="connsiteX19" fmla="*/ 531126 w 548640"/>
              <a:gd name="connsiteY19" fmla="*/ 187569 h 548640"/>
              <a:gd name="connsiteX20" fmla="*/ 17514 w 548640"/>
              <a:gd name="connsiteY20" fmla="*/ 187569 h 548640"/>
              <a:gd name="connsiteX21" fmla="*/ 21557 w 548640"/>
              <a:gd name="connsiteY21" fmla="*/ 167542 h 548640"/>
              <a:gd name="connsiteX22" fmla="*/ 274320 w 548640"/>
              <a:gd name="connsiteY22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48640" h="548640">
                <a:moveTo>
                  <a:pt x="75436" y="461010"/>
                </a:moveTo>
                <a:lnTo>
                  <a:pt x="473204" y="461010"/>
                </a:lnTo>
                <a:lnTo>
                  <a:pt x="468294" y="468294"/>
                </a:lnTo>
                <a:cubicBezTo>
                  <a:pt x="418652" y="517936"/>
                  <a:pt x="350072" y="548640"/>
                  <a:pt x="274320" y="548640"/>
                </a:cubicBezTo>
                <a:cubicBezTo>
                  <a:pt x="198569" y="548640"/>
                  <a:pt x="129989" y="517936"/>
                  <a:pt x="80346" y="468294"/>
                </a:cubicBezTo>
                <a:close/>
                <a:moveTo>
                  <a:pt x="15562" y="351399"/>
                </a:moveTo>
                <a:lnTo>
                  <a:pt x="533079" y="351399"/>
                </a:lnTo>
                <a:lnTo>
                  <a:pt x="527083" y="381098"/>
                </a:lnTo>
                <a:lnTo>
                  <a:pt x="506598" y="411480"/>
                </a:lnTo>
                <a:lnTo>
                  <a:pt x="42042" y="411480"/>
                </a:lnTo>
                <a:lnTo>
                  <a:pt x="21557" y="381098"/>
                </a:lnTo>
                <a:close/>
                <a:moveTo>
                  <a:pt x="7515" y="237099"/>
                </a:moveTo>
                <a:lnTo>
                  <a:pt x="541125" y="237099"/>
                </a:lnTo>
                <a:lnTo>
                  <a:pt x="548640" y="274320"/>
                </a:lnTo>
                <a:lnTo>
                  <a:pt x="543078" y="301869"/>
                </a:lnTo>
                <a:lnTo>
                  <a:pt x="5562" y="301869"/>
                </a:lnTo>
                <a:lnTo>
                  <a:pt x="0" y="274320"/>
                </a:lnTo>
                <a:close/>
                <a:moveTo>
                  <a:pt x="274320" y="0"/>
                </a:moveTo>
                <a:cubicBezTo>
                  <a:pt x="387947" y="0"/>
                  <a:pt x="485439" y="69085"/>
                  <a:pt x="527083" y="167542"/>
                </a:cubicBezTo>
                <a:lnTo>
                  <a:pt x="531126" y="187569"/>
                </a:lnTo>
                <a:lnTo>
                  <a:pt x="17514" y="187569"/>
                </a:lnTo>
                <a:lnTo>
                  <a:pt x="21557" y="167542"/>
                </a:lnTo>
                <a:cubicBezTo>
                  <a:pt x="63201" y="69085"/>
                  <a:pt x="160693" y="0"/>
                  <a:pt x="274320" y="0"/>
                </a:cubicBezTo>
                <a:close/>
              </a:path>
            </a:pathLst>
          </a:custGeom>
          <a:gradFill>
            <a:gsLst>
              <a:gs pos="100000">
                <a:srgbClr val="FB9347">
                  <a:alpha val="76000"/>
                </a:srgbClr>
              </a:gs>
              <a:gs pos="2000">
                <a:srgbClr val="FA246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1634534" y="5004176"/>
            <a:ext cx="3138852" cy="488936"/>
            <a:chOff x="1853641" y="4512953"/>
            <a:chExt cx="1649578" cy="488936"/>
          </a:xfrm>
        </p:grpSpPr>
        <p:sp>
          <p:nvSpPr>
            <p:cNvPr id="38" name="圆角矩形 37"/>
            <p:cNvSpPr/>
            <p:nvPr/>
          </p:nvSpPr>
          <p:spPr>
            <a:xfrm>
              <a:off x="1853641" y="4512953"/>
              <a:ext cx="1649578" cy="488936"/>
            </a:xfrm>
            <a:prstGeom prst="roundRect">
              <a:avLst>
                <a:gd name="adj" fmla="val 50000"/>
              </a:avLst>
            </a:prstGeom>
            <a:gradFill>
              <a:gsLst>
                <a:gs pos="66000">
                  <a:srgbClr val="FA7A67"/>
                </a:gs>
                <a:gs pos="100000">
                  <a:srgbClr val="FA9465"/>
                </a:gs>
                <a:gs pos="5000">
                  <a:srgbClr val="FA246C"/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2039520" y="4557366"/>
              <a:ext cx="12778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2000" b="1" dirty="0" err="1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Xiaoyan</a:t>
              </a:r>
              <a:r>
                <a:rPr lang="en-US" altLang="zh-CN" sz="2000" b="1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 Liu</a:t>
              </a: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1590991" y="3739516"/>
            <a:ext cx="7743509" cy="152618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Brown University, Data Science Initiative,22fall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GitHub: https://github.com/AstrosiosaurQ7/data1030_final_project.git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                                                                                              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							06/12/2022</a:t>
            </a:r>
          </a:p>
        </p:txBody>
      </p:sp>
      <p:sp>
        <p:nvSpPr>
          <p:cNvPr id="45" name="矩形 44"/>
          <p:cNvSpPr/>
          <p:nvPr/>
        </p:nvSpPr>
        <p:spPr>
          <a:xfrm>
            <a:off x="1590991" y="2833548"/>
            <a:ext cx="85490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>
                <a:solidFill>
                  <a:srgbClr val="FA9465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——  OYO rental price prediction in China</a:t>
            </a:r>
            <a:endParaRPr lang="zh-CN" altLang="en-US" sz="2400" b="1" dirty="0">
              <a:solidFill>
                <a:srgbClr val="FA9465"/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1634534" y="3517364"/>
            <a:ext cx="5650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5155D695-D539-F378-8D71-EA9C179B19BF}"/>
              </a:ext>
            </a:extLst>
          </p:cNvPr>
          <p:cNvGrpSpPr/>
          <p:nvPr/>
        </p:nvGrpSpPr>
        <p:grpSpPr>
          <a:xfrm>
            <a:off x="375603" y="55515"/>
            <a:ext cx="2722630" cy="1228799"/>
            <a:chOff x="375603" y="55515"/>
            <a:chExt cx="2722630" cy="1228799"/>
          </a:xfrm>
        </p:grpSpPr>
        <p:sp>
          <p:nvSpPr>
            <p:cNvPr id="19" name="圆角矩形 18"/>
            <p:cNvSpPr/>
            <p:nvPr/>
          </p:nvSpPr>
          <p:spPr>
            <a:xfrm>
              <a:off x="419099" y="289366"/>
              <a:ext cx="2679134" cy="780057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" name="Google Shape;57;p13">
              <a:extLst>
                <a:ext uri="{FF2B5EF4-FFF2-40B4-BE49-F238E27FC236}">
                  <a16:creationId xmlns:a16="http://schemas.microsoft.com/office/drawing/2014/main" id="{B4C77281-6A28-F247-A8D7-E7DBB12B8AFC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5603" y="55515"/>
              <a:ext cx="2722630" cy="12287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8DF1D906-81B1-238D-52EA-218D0B2C2004}"/>
              </a:ext>
            </a:extLst>
          </p:cNvPr>
          <p:cNvSpPr txBox="1"/>
          <p:nvPr/>
        </p:nvSpPr>
        <p:spPr>
          <a:xfrm>
            <a:off x="1634534" y="1872852"/>
            <a:ext cx="914776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 Project Presentation</a:t>
            </a:r>
          </a:p>
        </p:txBody>
      </p:sp>
    </p:spTree>
    <p:extLst>
      <p:ext uri="{BB962C8B-B14F-4D97-AF65-F5344CB8AC3E}">
        <p14:creationId xmlns:p14="http://schemas.microsoft.com/office/powerpoint/2010/main" val="312324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7" grpId="0" animBg="1"/>
      <p:bldP spid="36" grpId="0" animBg="1"/>
      <p:bldP spid="37" grpId="0" animBg="1"/>
      <p:bldP spid="44" grpId="0"/>
      <p:bldP spid="4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7936754" y="310461"/>
            <a:ext cx="3254827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Scatter true &amp; pred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03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Results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6A65EBC5-2968-24A7-9886-47CC012987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42" y="1281352"/>
            <a:ext cx="6651950" cy="48614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CD55B50-25C5-E73A-49EC-85A840F07008}"/>
              </a:ext>
            </a:extLst>
          </p:cNvPr>
          <p:cNvSpPr txBox="1"/>
          <p:nvPr/>
        </p:nvSpPr>
        <p:spPr>
          <a:xfrm>
            <a:off x="7186222" y="1860174"/>
            <a:ext cx="4901512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A246C"/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best model parameters: {'max_depth': 9, 'max_features': 5}</a:t>
            </a:r>
          </a:p>
          <a:p>
            <a:pPr marL="285750" indent="-285750">
              <a:buClr>
                <a:srgbClr val="FA246C"/>
              </a:buClr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Clr>
                <a:srgbClr val="FA246C"/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train set shape : (4667, 30)</a:t>
            </a:r>
          </a:p>
          <a:p>
            <a:pPr marL="285750" indent="-285750">
              <a:buClr>
                <a:srgbClr val="FA246C"/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 set shape : (583, 30)</a:t>
            </a:r>
          </a:p>
          <a:p>
            <a:pPr marL="285750" indent="-285750">
              <a:buClr>
                <a:srgbClr val="FA246C"/>
              </a:buClr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Clr>
                <a:srgbClr val="FA246C"/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running time 0.3580458164215088</a:t>
            </a:r>
          </a:p>
          <a:p>
            <a:pPr marL="285750" indent="-285750">
              <a:buClr>
                <a:srgbClr val="FA246C"/>
              </a:buClr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Clr>
                <a:srgbClr val="FA246C"/>
              </a:buClr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Clr>
                <a:srgbClr val="FA246C"/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 scores 202.72660072854498</a:t>
            </a:r>
          </a:p>
          <a:p>
            <a:pPr>
              <a:buClr>
                <a:srgbClr val="FA246C"/>
              </a:buClr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71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7936754" y="310461"/>
            <a:ext cx="3254827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 global feature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03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Results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963963C2-670B-11C8-294E-20A946DA21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4" y="1440059"/>
            <a:ext cx="8558372" cy="477405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2939E9D-F4C9-1125-ABBC-90EA228989AA}"/>
              </a:ext>
            </a:extLst>
          </p:cNvPr>
          <p:cNvSpPr txBox="1"/>
          <p:nvPr/>
        </p:nvSpPr>
        <p:spPr>
          <a:xfrm>
            <a:off x="9564167" y="2064263"/>
            <a:ext cx="25339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Shuffling</a:t>
            </a:r>
            <a:endParaRPr lang="zh-CN" altLang="en-US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C9FBC27-B243-DD16-50A4-464FF25FEFC8}"/>
              </a:ext>
            </a:extLst>
          </p:cNvPr>
          <p:cNvSpPr txBox="1"/>
          <p:nvPr/>
        </p:nvSpPr>
        <p:spPr>
          <a:xfrm>
            <a:off x="9658095" y="3243531"/>
            <a:ext cx="25339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TOP 10</a:t>
            </a:r>
            <a:endParaRPr lang="zh-CN" altLang="en-US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85101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7936754" y="310461"/>
            <a:ext cx="3254827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 global feature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03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Results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77658B36-F830-BADF-AEA1-8759FE99BA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4" r="2259"/>
          <a:stretch/>
        </p:blipFill>
        <p:spPr>
          <a:xfrm>
            <a:off x="453081" y="1359185"/>
            <a:ext cx="8567352" cy="486862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DAF1471-8BD9-3483-961D-1EA61494DFA8}"/>
              </a:ext>
            </a:extLst>
          </p:cNvPr>
          <p:cNvSpPr txBox="1"/>
          <p:nvPr/>
        </p:nvSpPr>
        <p:spPr>
          <a:xfrm>
            <a:off x="9448838" y="2064263"/>
            <a:ext cx="25339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SHAP Global</a:t>
            </a:r>
            <a:endParaRPr lang="zh-CN" altLang="en-US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26843C-231D-10AE-B5A1-80BCEE055B23}"/>
              </a:ext>
            </a:extLst>
          </p:cNvPr>
          <p:cNvSpPr txBox="1"/>
          <p:nvPr/>
        </p:nvSpPr>
        <p:spPr>
          <a:xfrm>
            <a:off x="9564167" y="3270275"/>
            <a:ext cx="25339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TOP 10</a:t>
            </a:r>
            <a:endParaRPr lang="zh-CN" altLang="en-US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1749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7936754" y="310461"/>
            <a:ext cx="3254827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 global feature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03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Results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9DAF1471-8BD9-3483-961D-1EA61494DFA8}"/>
              </a:ext>
            </a:extLst>
          </p:cNvPr>
          <p:cNvSpPr txBox="1"/>
          <p:nvPr/>
        </p:nvSpPr>
        <p:spPr>
          <a:xfrm>
            <a:off x="7936754" y="1164854"/>
            <a:ext cx="344793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Randomforest</a:t>
            </a:r>
            <a:r>
              <a:rPr lang="en-US" altLang="zh-CN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feature_importances</a:t>
            </a:r>
            <a:r>
              <a:rPr lang="en-US" altLang="zh-CN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function</a:t>
            </a:r>
            <a:endParaRPr lang="zh-CN" altLang="en-US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EC7CD2-A974-ABCC-38AC-9BEC7D8122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76" y="914399"/>
            <a:ext cx="6561246" cy="577472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3F10652-69E1-A747-077D-FD842AB9457A}"/>
              </a:ext>
            </a:extLst>
          </p:cNvPr>
          <p:cNvSpPr txBox="1"/>
          <p:nvPr/>
        </p:nvSpPr>
        <p:spPr>
          <a:xfrm>
            <a:off x="7958972" y="3115340"/>
            <a:ext cx="33182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Those results are very similar to the previous , but the sort is different.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7196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7936754" y="310461"/>
            <a:ext cx="3254827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 local feature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03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Results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EF320541-ACB4-FB77-1EA6-9CE0D5BB45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22" y="1567856"/>
            <a:ext cx="9077391" cy="195263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5AB5EDB-0DE4-64A0-8AEA-846308E592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21" y="4299537"/>
            <a:ext cx="9077391" cy="198121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88A687E-A176-4D3D-7861-B938E0D32CE2}"/>
              </a:ext>
            </a:extLst>
          </p:cNvPr>
          <p:cNvSpPr txBox="1"/>
          <p:nvPr/>
        </p:nvSpPr>
        <p:spPr>
          <a:xfrm>
            <a:off x="333232" y="959387"/>
            <a:ext cx="25339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Point 0</a:t>
            </a:r>
            <a:endParaRPr lang="zh-CN" altLang="en-US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CFCC666-98E8-26D0-3F86-E5CD6644E5C0}"/>
              </a:ext>
            </a:extLst>
          </p:cNvPr>
          <p:cNvSpPr txBox="1"/>
          <p:nvPr/>
        </p:nvSpPr>
        <p:spPr>
          <a:xfrm>
            <a:off x="333232" y="3613778"/>
            <a:ext cx="25339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Point 20</a:t>
            </a:r>
            <a:endParaRPr lang="zh-CN" altLang="en-US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13163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7936754" y="310461"/>
            <a:ext cx="3254827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 improve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04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Improve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B276F1F-98B5-F87A-9C6A-A8A2B5B3D449}"/>
              </a:ext>
            </a:extLst>
          </p:cNvPr>
          <p:cNvSpPr txBox="1"/>
          <p:nvPr/>
        </p:nvSpPr>
        <p:spPr>
          <a:xfrm>
            <a:off x="7135503" y="1873297"/>
            <a:ext cx="45802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SHAP, </a:t>
            </a:r>
            <a:r>
              <a:rPr lang="en-US" altLang="zh-CN" sz="2400" dirty="0">
                <a:solidFill>
                  <a:schemeClr val="bg1"/>
                </a:solidFill>
                <a:highlight>
                  <a:srgbClr val="FA647D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LIME, </a:t>
            </a:r>
            <a:r>
              <a:rPr lang="en-US" altLang="zh-CN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Anchors, provide local, model-agnostic interpretability methods.</a:t>
            </a:r>
            <a:endParaRPr lang="zh-CN" altLang="en-US" sz="2400" dirty="0">
              <a:solidFill>
                <a:schemeClr val="bg1"/>
              </a:solidFill>
              <a:latin typeface="Tahoma" panose="020B0604030504040204" pitchFamily="34" charset="0"/>
              <a:ea typeface="MS PGothic" panose="020B0600070205080204" pitchFamily="34" charset="-128"/>
              <a:cs typeface="Tahoma" panose="020B060403050404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1995EE0-0A64-66C0-235C-931CECC3E6A2}"/>
              </a:ext>
            </a:extLst>
          </p:cNvPr>
          <p:cNvSpPr/>
          <p:nvPr/>
        </p:nvSpPr>
        <p:spPr>
          <a:xfrm>
            <a:off x="373379" y="1160777"/>
            <a:ext cx="11579721" cy="5347115"/>
          </a:xfrm>
          <a:prstGeom prst="rect">
            <a:avLst/>
          </a:prstGeom>
          <a:noFill/>
          <a:ln>
            <a:solidFill>
              <a:srgbClr val="FB914F"/>
            </a:solidFill>
          </a:ln>
          <a:effectLst>
            <a:outerShdw blurRad="50800" dist="38100" dir="2700000" algn="tl" rotWithShape="0">
              <a:schemeClr val="bg2">
                <a:lumMod val="9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01A488B-A8F9-E668-257D-F62790ED9FEE}"/>
              </a:ext>
            </a:extLst>
          </p:cNvPr>
          <p:cNvSpPr txBox="1"/>
          <p:nvPr/>
        </p:nvSpPr>
        <p:spPr>
          <a:xfrm>
            <a:off x="7032625" y="3893350"/>
            <a:ext cx="478599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Reference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  <a:hlinkClick r:id="rId4"/>
              </a:rPr>
              <a:t>https://towardsdatascience.com/three-interpretability-methods-to-consider-when-developing-your-machine-learning-model-5bf368b47fac</a:t>
            </a:r>
            <a:endParaRPr lang="en-US" altLang="zh-CN" sz="2000" dirty="0">
              <a:solidFill>
                <a:schemeClr val="bg1"/>
              </a:solidFill>
              <a:latin typeface="Bahnschrift Light" panose="020B0502040204020203" pitchFamily="34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</a:rPr>
              <a:t>https://christophm.github.io/interpretable-ml-book/interpretability.html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C946A08-43A1-5BEA-8797-F8C90C0C73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61" t="5239" r="7270" b="9761"/>
          <a:stretch/>
        </p:blipFill>
        <p:spPr>
          <a:xfrm>
            <a:off x="510840" y="1348915"/>
            <a:ext cx="6384324" cy="377293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02958A1-8C15-A356-79BE-09B77A624DD1}"/>
              </a:ext>
            </a:extLst>
          </p:cNvPr>
          <p:cNvSpPr txBox="1"/>
          <p:nvPr/>
        </p:nvSpPr>
        <p:spPr>
          <a:xfrm>
            <a:off x="510840" y="5466390"/>
            <a:ext cx="45802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endParaRPr lang="zh-CN" altLang="en-US" sz="2400" dirty="0">
              <a:solidFill>
                <a:schemeClr val="bg1"/>
              </a:solidFill>
              <a:latin typeface="Tahoma" panose="020B0604030504040204" pitchFamily="34" charset="0"/>
              <a:ea typeface="MS PGothic" panose="020B0600070205080204" pitchFamily="34" charset="-128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5281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 17"/>
          <p:cNvSpPr/>
          <p:nvPr/>
        </p:nvSpPr>
        <p:spPr>
          <a:xfrm>
            <a:off x="11808655" y="1482969"/>
            <a:ext cx="383345" cy="3892062"/>
          </a:xfrm>
          <a:custGeom>
            <a:avLst/>
            <a:gdLst>
              <a:gd name="connsiteX0" fmla="*/ 274356 w 383345"/>
              <a:gd name="connsiteY0" fmla="*/ 0 h 3892062"/>
              <a:gd name="connsiteX1" fmla="*/ 383345 w 383345"/>
              <a:gd name="connsiteY1" fmla="*/ 0 h 3892062"/>
              <a:gd name="connsiteX2" fmla="*/ 383345 w 383345"/>
              <a:gd name="connsiteY2" fmla="*/ 3892062 h 3892062"/>
              <a:gd name="connsiteX3" fmla="*/ 274356 w 383345"/>
              <a:gd name="connsiteY3" fmla="*/ 3892062 h 3892062"/>
              <a:gd name="connsiteX4" fmla="*/ 0 w 383345"/>
              <a:gd name="connsiteY4" fmla="*/ 3617706 h 3892062"/>
              <a:gd name="connsiteX5" fmla="*/ 0 w 383345"/>
              <a:gd name="connsiteY5" fmla="*/ 274356 h 3892062"/>
              <a:gd name="connsiteX6" fmla="*/ 274356 w 383345"/>
              <a:gd name="connsiteY6" fmla="*/ 0 h 3892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3345" h="3892062">
                <a:moveTo>
                  <a:pt x="274356" y="0"/>
                </a:moveTo>
                <a:lnTo>
                  <a:pt x="383345" y="0"/>
                </a:lnTo>
                <a:lnTo>
                  <a:pt x="383345" y="3892062"/>
                </a:lnTo>
                <a:lnTo>
                  <a:pt x="274356" y="3892062"/>
                </a:lnTo>
                <a:cubicBezTo>
                  <a:pt x="122833" y="3892062"/>
                  <a:pt x="0" y="3769229"/>
                  <a:pt x="0" y="3617706"/>
                </a:cubicBezTo>
                <a:lnTo>
                  <a:pt x="0" y="274356"/>
                </a:lnTo>
                <a:cubicBezTo>
                  <a:pt x="0" y="122833"/>
                  <a:pt x="122833" y="0"/>
                  <a:pt x="274356" y="0"/>
                </a:cubicBezTo>
                <a:close/>
              </a:path>
            </a:pathLst>
          </a:custGeom>
          <a:gradFill>
            <a:gsLst>
              <a:gs pos="100000">
                <a:srgbClr val="FB9347"/>
              </a:gs>
              <a:gs pos="0">
                <a:srgbClr val="FA246C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-110609" y="1482969"/>
            <a:ext cx="487681" cy="3892062"/>
          </a:xfrm>
          <a:custGeom>
            <a:avLst/>
            <a:gdLst>
              <a:gd name="connsiteX0" fmla="*/ 0 w 487681"/>
              <a:gd name="connsiteY0" fmla="*/ 0 h 3892062"/>
              <a:gd name="connsiteX1" fmla="*/ 213325 w 487681"/>
              <a:gd name="connsiteY1" fmla="*/ 0 h 3892062"/>
              <a:gd name="connsiteX2" fmla="*/ 487681 w 487681"/>
              <a:gd name="connsiteY2" fmla="*/ 274356 h 3892062"/>
              <a:gd name="connsiteX3" fmla="*/ 487681 w 487681"/>
              <a:gd name="connsiteY3" fmla="*/ 3617706 h 3892062"/>
              <a:gd name="connsiteX4" fmla="*/ 213325 w 487681"/>
              <a:gd name="connsiteY4" fmla="*/ 3892062 h 3892062"/>
              <a:gd name="connsiteX5" fmla="*/ 0 w 487681"/>
              <a:gd name="connsiteY5" fmla="*/ 3892062 h 3892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7681" h="3892062">
                <a:moveTo>
                  <a:pt x="0" y="0"/>
                </a:moveTo>
                <a:lnTo>
                  <a:pt x="213325" y="0"/>
                </a:lnTo>
                <a:cubicBezTo>
                  <a:pt x="364848" y="0"/>
                  <a:pt x="487681" y="122833"/>
                  <a:pt x="487681" y="274356"/>
                </a:cubicBezTo>
                <a:lnTo>
                  <a:pt x="487681" y="3617706"/>
                </a:lnTo>
                <a:cubicBezTo>
                  <a:pt x="487681" y="3769229"/>
                  <a:pt x="364848" y="3892062"/>
                  <a:pt x="213325" y="3892062"/>
                </a:cubicBezTo>
                <a:lnTo>
                  <a:pt x="0" y="3892062"/>
                </a:lnTo>
                <a:close/>
              </a:path>
            </a:pathLst>
          </a:custGeom>
          <a:gradFill>
            <a:gsLst>
              <a:gs pos="100000">
                <a:srgbClr val="FB9347"/>
              </a:gs>
              <a:gs pos="0">
                <a:srgbClr val="FA246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9144000" y="1203960"/>
            <a:ext cx="487680" cy="487680"/>
          </a:xfrm>
          <a:custGeom>
            <a:avLst/>
            <a:gdLst>
              <a:gd name="connsiteX0" fmla="*/ 75436 w 548640"/>
              <a:gd name="connsiteY0" fmla="*/ 461010 h 548640"/>
              <a:gd name="connsiteX1" fmla="*/ 473204 w 548640"/>
              <a:gd name="connsiteY1" fmla="*/ 461010 h 548640"/>
              <a:gd name="connsiteX2" fmla="*/ 468294 w 548640"/>
              <a:gd name="connsiteY2" fmla="*/ 468294 h 548640"/>
              <a:gd name="connsiteX3" fmla="*/ 274320 w 548640"/>
              <a:gd name="connsiteY3" fmla="*/ 548640 h 548640"/>
              <a:gd name="connsiteX4" fmla="*/ 80346 w 548640"/>
              <a:gd name="connsiteY4" fmla="*/ 468294 h 548640"/>
              <a:gd name="connsiteX5" fmla="*/ 15562 w 548640"/>
              <a:gd name="connsiteY5" fmla="*/ 351399 h 548640"/>
              <a:gd name="connsiteX6" fmla="*/ 533079 w 548640"/>
              <a:gd name="connsiteY6" fmla="*/ 351399 h 548640"/>
              <a:gd name="connsiteX7" fmla="*/ 527083 w 548640"/>
              <a:gd name="connsiteY7" fmla="*/ 381098 h 548640"/>
              <a:gd name="connsiteX8" fmla="*/ 506598 w 548640"/>
              <a:gd name="connsiteY8" fmla="*/ 411480 h 548640"/>
              <a:gd name="connsiteX9" fmla="*/ 42042 w 548640"/>
              <a:gd name="connsiteY9" fmla="*/ 411480 h 548640"/>
              <a:gd name="connsiteX10" fmla="*/ 21557 w 548640"/>
              <a:gd name="connsiteY10" fmla="*/ 381098 h 548640"/>
              <a:gd name="connsiteX11" fmla="*/ 7515 w 548640"/>
              <a:gd name="connsiteY11" fmla="*/ 237099 h 548640"/>
              <a:gd name="connsiteX12" fmla="*/ 541125 w 548640"/>
              <a:gd name="connsiteY12" fmla="*/ 237099 h 548640"/>
              <a:gd name="connsiteX13" fmla="*/ 548640 w 548640"/>
              <a:gd name="connsiteY13" fmla="*/ 274320 h 548640"/>
              <a:gd name="connsiteX14" fmla="*/ 543078 w 548640"/>
              <a:gd name="connsiteY14" fmla="*/ 301869 h 548640"/>
              <a:gd name="connsiteX15" fmla="*/ 5562 w 548640"/>
              <a:gd name="connsiteY15" fmla="*/ 301869 h 548640"/>
              <a:gd name="connsiteX16" fmla="*/ 0 w 548640"/>
              <a:gd name="connsiteY16" fmla="*/ 274320 h 548640"/>
              <a:gd name="connsiteX17" fmla="*/ 274320 w 548640"/>
              <a:gd name="connsiteY17" fmla="*/ 0 h 548640"/>
              <a:gd name="connsiteX18" fmla="*/ 527083 w 548640"/>
              <a:gd name="connsiteY18" fmla="*/ 167542 h 548640"/>
              <a:gd name="connsiteX19" fmla="*/ 531126 w 548640"/>
              <a:gd name="connsiteY19" fmla="*/ 187569 h 548640"/>
              <a:gd name="connsiteX20" fmla="*/ 17514 w 548640"/>
              <a:gd name="connsiteY20" fmla="*/ 187569 h 548640"/>
              <a:gd name="connsiteX21" fmla="*/ 21557 w 548640"/>
              <a:gd name="connsiteY21" fmla="*/ 167542 h 548640"/>
              <a:gd name="connsiteX22" fmla="*/ 274320 w 548640"/>
              <a:gd name="connsiteY22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48640" h="548640">
                <a:moveTo>
                  <a:pt x="75436" y="461010"/>
                </a:moveTo>
                <a:lnTo>
                  <a:pt x="473204" y="461010"/>
                </a:lnTo>
                <a:lnTo>
                  <a:pt x="468294" y="468294"/>
                </a:lnTo>
                <a:cubicBezTo>
                  <a:pt x="418652" y="517936"/>
                  <a:pt x="350072" y="548640"/>
                  <a:pt x="274320" y="548640"/>
                </a:cubicBezTo>
                <a:cubicBezTo>
                  <a:pt x="198569" y="548640"/>
                  <a:pt x="129989" y="517936"/>
                  <a:pt x="80346" y="468294"/>
                </a:cubicBezTo>
                <a:close/>
                <a:moveTo>
                  <a:pt x="15562" y="351399"/>
                </a:moveTo>
                <a:lnTo>
                  <a:pt x="533079" y="351399"/>
                </a:lnTo>
                <a:lnTo>
                  <a:pt x="527083" y="381098"/>
                </a:lnTo>
                <a:lnTo>
                  <a:pt x="506598" y="411480"/>
                </a:lnTo>
                <a:lnTo>
                  <a:pt x="42042" y="411480"/>
                </a:lnTo>
                <a:lnTo>
                  <a:pt x="21557" y="381098"/>
                </a:lnTo>
                <a:close/>
                <a:moveTo>
                  <a:pt x="7515" y="237099"/>
                </a:moveTo>
                <a:lnTo>
                  <a:pt x="541125" y="237099"/>
                </a:lnTo>
                <a:lnTo>
                  <a:pt x="548640" y="274320"/>
                </a:lnTo>
                <a:lnTo>
                  <a:pt x="543078" y="301869"/>
                </a:lnTo>
                <a:lnTo>
                  <a:pt x="5562" y="301869"/>
                </a:lnTo>
                <a:lnTo>
                  <a:pt x="0" y="274320"/>
                </a:lnTo>
                <a:close/>
                <a:moveTo>
                  <a:pt x="274320" y="0"/>
                </a:moveTo>
                <a:cubicBezTo>
                  <a:pt x="387947" y="0"/>
                  <a:pt x="485439" y="69085"/>
                  <a:pt x="527083" y="167542"/>
                </a:cubicBezTo>
                <a:lnTo>
                  <a:pt x="531126" y="187569"/>
                </a:lnTo>
                <a:lnTo>
                  <a:pt x="17514" y="187569"/>
                </a:lnTo>
                <a:lnTo>
                  <a:pt x="21557" y="167542"/>
                </a:lnTo>
                <a:cubicBezTo>
                  <a:pt x="63201" y="69085"/>
                  <a:pt x="160693" y="0"/>
                  <a:pt x="274320" y="0"/>
                </a:cubicBezTo>
                <a:close/>
              </a:path>
            </a:pathLst>
          </a:custGeom>
          <a:gradFill>
            <a:gsLst>
              <a:gs pos="100000">
                <a:srgbClr val="FB9347">
                  <a:alpha val="42000"/>
                </a:srgbClr>
              </a:gs>
              <a:gs pos="0">
                <a:srgbClr val="FA246C">
                  <a:alpha val="9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rot="10800000">
            <a:off x="6659880" y="5486400"/>
            <a:ext cx="548640" cy="548640"/>
          </a:xfrm>
          <a:custGeom>
            <a:avLst/>
            <a:gdLst>
              <a:gd name="connsiteX0" fmla="*/ 75436 w 548640"/>
              <a:gd name="connsiteY0" fmla="*/ 461010 h 548640"/>
              <a:gd name="connsiteX1" fmla="*/ 473204 w 548640"/>
              <a:gd name="connsiteY1" fmla="*/ 461010 h 548640"/>
              <a:gd name="connsiteX2" fmla="*/ 468294 w 548640"/>
              <a:gd name="connsiteY2" fmla="*/ 468294 h 548640"/>
              <a:gd name="connsiteX3" fmla="*/ 274320 w 548640"/>
              <a:gd name="connsiteY3" fmla="*/ 548640 h 548640"/>
              <a:gd name="connsiteX4" fmla="*/ 80346 w 548640"/>
              <a:gd name="connsiteY4" fmla="*/ 468294 h 548640"/>
              <a:gd name="connsiteX5" fmla="*/ 15562 w 548640"/>
              <a:gd name="connsiteY5" fmla="*/ 351399 h 548640"/>
              <a:gd name="connsiteX6" fmla="*/ 533079 w 548640"/>
              <a:gd name="connsiteY6" fmla="*/ 351399 h 548640"/>
              <a:gd name="connsiteX7" fmla="*/ 527083 w 548640"/>
              <a:gd name="connsiteY7" fmla="*/ 381098 h 548640"/>
              <a:gd name="connsiteX8" fmla="*/ 506598 w 548640"/>
              <a:gd name="connsiteY8" fmla="*/ 411480 h 548640"/>
              <a:gd name="connsiteX9" fmla="*/ 42042 w 548640"/>
              <a:gd name="connsiteY9" fmla="*/ 411480 h 548640"/>
              <a:gd name="connsiteX10" fmla="*/ 21557 w 548640"/>
              <a:gd name="connsiteY10" fmla="*/ 381098 h 548640"/>
              <a:gd name="connsiteX11" fmla="*/ 7515 w 548640"/>
              <a:gd name="connsiteY11" fmla="*/ 237099 h 548640"/>
              <a:gd name="connsiteX12" fmla="*/ 541125 w 548640"/>
              <a:gd name="connsiteY12" fmla="*/ 237099 h 548640"/>
              <a:gd name="connsiteX13" fmla="*/ 548640 w 548640"/>
              <a:gd name="connsiteY13" fmla="*/ 274320 h 548640"/>
              <a:gd name="connsiteX14" fmla="*/ 543078 w 548640"/>
              <a:gd name="connsiteY14" fmla="*/ 301869 h 548640"/>
              <a:gd name="connsiteX15" fmla="*/ 5562 w 548640"/>
              <a:gd name="connsiteY15" fmla="*/ 301869 h 548640"/>
              <a:gd name="connsiteX16" fmla="*/ 0 w 548640"/>
              <a:gd name="connsiteY16" fmla="*/ 274320 h 548640"/>
              <a:gd name="connsiteX17" fmla="*/ 274320 w 548640"/>
              <a:gd name="connsiteY17" fmla="*/ 0 h 548640"/>
              <a:gd name="connsiteX18" fmla="*/ 527083 w 548640"/>
              <a:gd name="connsiteY18" fmla="*/ 167542 h 548640"/>
              <a:gd name="connsiteX19" fmla="*/ 531126 w 548640"/>
              <a:gd name="connsiteY19" fmla="*/ 187569 h 548640"/>
              <a:gd name="connsiteX20" fmla="*/ 17514 w 548640"/>
              <a:gd name="connsiteY20" fmla="*/ 187569 h 548640"/>
              <a:gd name="connsiteX21" fmla="*/ 21557 w 548640"/>
              <a:gd name="connsiteY21" fmla="*/ 167542 h 548640"/>
              <a:gd name="connsiteX22" fmla="*/ 274320 w 548640"/>
              <a:gd name="connsiteY22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48640" h="548640">
                <a:moveTo>
                  <a:pt x="75436" y="461010"/>
                </a:moveTo>
                <a:lnTo>
                  <a:pt x="473204" y="461010"/>
                </a:lnTo>
                <a:lnTo>
                  <a:pt x="468294" y="468294"/>
                </a:lnTo>
                <a:cubicBezTo>
                  <a:pt x="418652" y="517936"/>
                  <a:pt x="350072" y="548640"/>
                  <a:pt x="274320" y="548640"/>
                </a:cubicBezTo>
                <a:cubicBezTo>
                  <a:pt x="198569" y="548640"/>
                  <a:pt x="129989" y="517936"/>
                  <a:pt x="80346" y="468294"/>
                </a:cubicBezTo>
                <a:close/>
                <a:moveTo>
                  <a:pt x="15562" y="351399"/>
                </a:moveTo>
                <a:lnTo>
                  <a:pt x="533079" y="351399"/>
                </a:lnTo>
                <a:lnTo>
                  <a:pt x="527083" y="381098"/>
                </a:lnTo>
                <a:lnTo>
                  <a:pt x="506598" y="411480"/>
                </a:lnTo>
                <a:lnTo>
                  <a:pt x="42042" y="411480"/>
                </a:lnTo>
                <a:lnTo>
                  <a:pt x="21557" y="381098"/>
                </a:lnTo>
                <a:close/>
                <a:moveTo>
                  <a:pt x="7515" y="237099"/>
                </a:moveTo>
                <a:lnTo>
                  <a:pt x="541125" y="237099"/>
                </a:lnTo>
                <a:lnTo>
                  <a:pt x="548640" y="274320"/>
                </a:lnTo>
                <a:lnTo>
                  <a:pt x="543078" y="301869"/>
                </a:lnTo>
                <a:lnTo>
                  <a:pt x="5562" y="301869"/>
                </a:lnTo>
                <a:lnTo>
                  <a:pt x="0" y="274320"/>
                </a:lnTo>
                <a:close/>
                <a:moveTo>
                  <a:pt x="274320" y="0"/>
                </a:moveTo>
                <a:cubicBezTo>
                  <a:pt x="387947" y="0"/>
                  <a:pt x="485439" y="69085"/>
                  <a:pt x="527083" y="167542"/>
                </a:cubicBezTo>
                <a:lnTo>
                  <a:pt x="531126" y="187569"/>
                </a:lnTo>
                <a:lnTo>
                  <a:pt x="17514" y="187569"/>
                </a:lnTo>
                <a:lnTo>
                  <a:pt x="21557" y="167542"/>
                </a:lnTo>
                <a:cubicBezTo>
                  <a:pt x="63201" y="69085"/>
                  <a:pt x="160693" y="0"/>
                  <a:pt x="274320" y="0"/>
                </a:cubicBezTo>
                <a:close/>
              </a:path>
            </a:pathLst>
          </a:custGeom>
          <a:gradFill>
            <a:gsLst>
              <a:gs pos="100000">
                <a:srgbClr val="FB9347">
                  <a:alpha val="76000"/>
                </a:srgbClr>
              </a:gs>
              <a:gs pos="2000">
                <a:srgbClr val="FA246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818324" y="3004579"/>
            <a:ext cx="77917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3200" dirty="0">
                <a:solidFill>
                  <a:srgbClr val="FA9465"/>
                </a:solidFill>
                <a:latin typeface="Broadway" panose="04040905080002020502" pitchFamily="82" charset="0"/>
                <a:ea typeface="字魂35号-经典雅黑" panose="00000500000000000000" pitchFamily="2" charset="-122"/>
              </a:rPr>
              <a:t>THANK YOU FOR WATCHING</a:t>
            </a:r>
            <a:endParaRPr lang="zh-CN" altLang="en-US" sz="3200" dirty="0">
              <a:solidFill>
                <a:srgbClr val="FA9465"/>
              </a:solidFill>
              <a:latin typeface="Broadway" panose="04040905080002020502" pitchFamily="82" charset="0"/>
              <a:ea typeface="字魂35号-经典雅黑" panose="00000500000000000000" pitchFamily="2" charset="-122"/>
            </a:endParaRPr>
          </a:p>
        </p:txBody>
      </p:sp>
      <p:cxnSp>
        <p:nvCxnSpPr>
          <p:cNvPr id="47" name="直接连接符 46"/>
          <p:cNvCxnSpPr>
            <a:cxnSpLocks/>
          </p:cNvCxnSpPr>
          <p:nvPr/>
        </p:nvCxnSpPr>
        <p:spPr>
          <a:xfrm>
            <a:off x="818324" y="3996128"/>
            <a:ext cx="82152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组合 52"/>
          <p:cNvGrpSpPr/>
          <p:nvPr/>
        </p:nvGrpSpPr>
        <p:grpSpPr>
          <a:xfrm>
            <a:off x="7340072" y="1540327"/>
            <a:ext cx="302626" cy="302626"/>
            <a:chOff x="6717837" y="1060035"/>
            <a:chExt cx="554549" cy="554549"/>
          </a:xfrm>
        </p:grpSpPr>
        <p:cxnSp>
          <p:nvCxnSpPr>
            <p:cNvPr id="51" name="直接连接符 50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A97B6BFB-6AE8-8D12-583F-13CA049C2ACC}"/>
              </a:ext>
            </a:extLst>
          </p:cNvPr>
          <p:cNvGrpSpPr/>
          <p:nvPr/>
        </p:nvGrpSpPr>
        <p:grpSpPr>
          <a:xfrm>
            <a:off x="375603" y="55515"/>
            <a:ext cx="2722630" cy="1228799"/>
            <a:chOff x="375603" y="55515"/>
            <a:chExt cx="2722630" cy="1228799"/>
          </a:xfrm>
        </p:grpSpPr>
        <p:sp>
          <p:nvSpPr>
            <p:cNvPr id="4" name="圆角矩形 18">
              <a:extLst>
                <a:ext uri="{FF2B5EF4-FFF2-40B4-BE49-F238E27FC236}">
                  <a16:creationId xmlns:a16="http://schemas.microsoft.com/office/drawing/2014/main" id="{4E764AC7-97AD-2F16-3AC0-F557AFA51479}"/>
                </a:ext>
              </a:extLst>
            </p:cNvPr>
            <p:cNvSpPr/>
            <p:nvPr/>
          </p:nvSpPr>
          <p:spPr>
            <a:xfrm>
              <a:off x="419099" y="289366"/>
              <a:ext cx="2679134" cy="780057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Google Shape;57;p13">
              <a:extLst>
                <a:ext uri="{FF2B5EF4-FFF2-40B4-BE49-F238E27FC236}">
                  <a16:creationId xmlns:a16="http://schemas.microsoft.com/office/drawing/2014/main" id="{67C47FB4-32BE-6F2B-2673-2370B6497F1E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5603" y="55515"/>
              <a:ext cx="2722630" cy="12287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5343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7" grpId="0" animBg="1"/>
      <p:bldP spid="36" grpId="0" animBg="1"/>
      <p:bldP spid="37" grpId="0" animBg="1"/>
      <p:bldP spid="4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26">
            <a:extLst>
              <a:ext uri="{FF2B5EF4-FFF2-40B4-BE49-F238E27FC236}">
                <a16:creationId xmlns:a16="http://schemas.microsoft.com/office/drawing/2014/main" id="{FF7A1586-42CC-FC88-23E5-1FE0D0C0EC9D}"/>
              </a:ext>
            </a:extLst>
          </p:cNvPr>
          <p:cNvSpPr/>
          <p:nvPr/>
        </p:nvSpPr>
        <p:spPr>
          <a:xfrm>
            <a:off x="4551597" y="884302"/>
            <a:ext cx="2159884" cy="728355"/>
          </a:xfrm>
          <a:prstGeom prst="roundRect">
            <a:avLst/>
          </a:prstGeom>
          <a:gradFill>
            <a:gsLst>
              <a:gs pos="100000">
                <a:srgbClr val="FB9347"/>
              </a:gs>
              <a:gs pos="0">
                <a:srgbClr val="FA246C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523929" y="2336344"/>
            <a:ext cx="3752900" cy="668616"/>
            <a:chOff x="1556904" y="2898239"/>
            <a:chExt cx="3752900" cy="668616"/>
          </a:xfrm>
        </p:grpSpPr>
        <p:sp>
          <p:nvSpPr>
            <p:cNvPr id="12" name="TextBox 76">
              <a:extLst>
                <a:ext uri="{FF2B5EF4-FFF2-40B4-BE49-F238E27FC236}">
                  <a16:creationId xmlns:a16="http://schemas.microsoft.com/office/drawing/2014/main" id="{01330A73-4B6E-489C-AAD4-C34A8797CB2E}"/>
                </a:ext>
              </a:extLst>
            </p:cNvPr>
            <p:cNvSpPr txBox="1"/>
            <p:nvPr/>
          </p:nvSpPr>
          <p:spPr>
            <a:xfrm>
              <a:off x="2412727" y="3001714"/>
              <a:ext cx="28970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Recap</a:t>
              </a:r>
              <a:endParaRPr lang="zh-CN" altLang="en-US" sz="24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1556904" y="2898239"/>
              <a:ext cx="668616" cy="668616"/>
            </a:xfrm>
            <a:prstGeom prst="roundRect">
              <a:avLst/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1" name="任意多边形 40"/>
          <p:cNvSpPr/>
          <p:nvPr/>
        </p:nvSpPr>
        <p:spPr>
          <a:xfrm>
            <a:off x="9144000" y="1203960"/>
            <a:ext cx="487680" cy="487680"/>
          </a:xfrm>
          <a:custGeom>
            <a:avLst/>
            <a:gdLst>
              <a:gd name="connsiteX0" fmla="*/ 75436 w 548640"/>
              <a:gd name="connsiteY0" fmla="*/ 461010 h 548640"/>
              <a:gd name="connsiteX1" fmla="*/ 473204 w 548640"/>
              <a:gd name="connsiteY1" fmla="*/ 461010 h 548640"/>
              <a:gd name="connsiteX2" fmla="*/ 468294 w 548640"/>
              <a:gd name="connsiteY2" fmla="*/ 468294 h 548640"/>
              <a:gd name="connsiteX3" fmla="*/ 274320 w 548640"/>
              <a:gd name="connsiteY3" fmla="*/ 548640 h 548640"/>
              <a:gd name="connsiteX4" fmla="*/ 80346 w 548640"/>
              <a:gd name="connsiteY4" fmla="*/ 468294 h 548640"/>
              <a:gd name="connsiteX5" fmla="*/ 15562 w 548640"/>
              <a:gd name="connsiteY5" fmla="*/ 351399 h 548640"/>
              <a:gd name="connsiteX6" fmla="*/ 533079 w 548640"/>
              <a:gd name="connsiteY6" fmla="*/ 351399 h 548640"/>
              <a:gd name="connsiteX7" fmla="*/ 527083 w 548640"/>
              <a:gd name="connsiteY7" fmla="*/ 381098 h 548640"/>
              <a:gd name="connsiteX8" fmla="*/ 506598 w 548640"/>
              <a:gd name="connsiteY8" fmla="*/ 411480 h 548640"/>
              <a:gd name="connsiteX9" fmla="*/ 42042 w 548640"/>
              <a:gd name="connsiteY9" fmla="*/ 411480 h 548640"/>
              <a:gd name="connsiteX10" fmla="*/ 21557 w 548640"/>
              <a:gd name="connsiteY10" fmla="*/ 381098 h 548640"/>
              <a:gd name="connsiteX11" fmla="*/ 7515 w 548640"/>
              <a:gd name="connsiteY11" fmla="*/ 237099 h 548640"/>
              <a:gd name="connsiteX12" fmla="*/ 541125 w 548640"/>
              <a:gd name="connsiteY12" fmla="*/ 237099 h 548640"/>
              <a:gd name="connsiteX13" fmla="*/ 548640 w 548640"/>
              <a:gd name="connsiteY13" fmla="*/ 274320 h 548640"/>
              <a:gd name="connsiteX14" fmla="*/ 543078 w 548640"/>
              <a:gd name="connsiteY14" fmla="*/ 301869 h 548640"/>
              <a:gd name="connsiteX15" fmla="*/ 5562 w 548640"/>
              <a:gd name="connsiteY15" fmla="*/ 301869 h 548640"/>
              <a:gd name="connsiteX16" fmla="*/ 0 w 548640"/>
              <a:gd name="connsiteY16" fmla="*/ 274320 h 548640"/>
              <a:gd name="connsiteX17" fmla="*/ 274320 w 548640"/>
              <a:gd name="connsiteY17" fmla="*/ 0 h 548640"/>
              <a:gd name="connsiteX18" fmla="*/ 527083 w 548640"/>
              <a:gd name="connsiteY18" fmla="*/ 167542 h 548640"/>
              <a:gd name="connsiteX19" fmla="*/ 531126 w 548640"/>
              <a:gd name="connsiteY19" fmla="*/ 187569 h 548640"/>
              <a:gd name="connsiteX20" fmla="*/ 17514 w 548640"/>
              <a:gd name="connsiteY20" fmla="*/ 187569 h 548640"/>
              <a:gd name="connsiteX21" fmla="*/ 21557 w 548640"/>
              <a:gd name="connsiteY21" fmla="*/ 167542 h 548640"/>
              <a:gd name="connsiteX22" fmla="*/ 274320 w 548640"/>
              <a:gd name="connsiteY22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48640" h="548640">
                <a:moveTo>
                  <a:pt x="75436" y="461010"/>
                </a:moveTo>
                <a:lnTo>
                  <a:pt x="473204" y="461010"/>
                </a:lnTo>
                <a:lnTo>
                  <a:pt x="468294" y="468294"/>
                </a:lnTo>
                <a:cubicBezTo>
                  <a:pt x="418652" y="517936"/>
                  <a:pt x="350072" y="548640"/>
                  <a:pt x="274320" y="548640"/>
                </a:cubicBezTo>
                <a:cubicBezTo>
                  <a:pt x="198569" y="548640"/>
                  <a:pt x="129989" y="517936"/>
                  <a:pt x="80346" y="468294"/>
                </a:cubicBezTo>
                <a:close/>
                <a:moveTo>
                  <a:pt x="15562" y="351399"/>
                </a:moveTo>
                <a:lnTo>
                  <a:pt x="533079" y="351399"/>
                </a:lnTo>
                <a:lnTo>
                  <a:pt x="527083" y="381098"/>
                </a:lnTo>
                <a:lnTo>
                  <a:pt x="506598" y="411480"/>
                </a:lnTo>
                <a:lnTo>
                  <a:pt x="42042" y="411480"/>
                </a:lnTo>
                <a:lnTo>
                  <a:pt x="21557" y="381098"/>
                </a:lnTo>
                <a:close/>
                <a:moveTo>
                  <a:pt x="7515" y="237099"/>
                </a:moveTo>
                <a:lnTo>
                  <a:pt x="541125" y="237099"/>
                </a:lnTo>
                <a:lnTo>
                  <a:pt x="548640" y="274320"/>
                </a:lnTo>
                <a:lnTo>
                  <a:pt x="543078" y="301869"/>
                </a:lnTo>
                <a:lnTo>
                  <a:pt x="5562" y="301869"/>
                </a:lnTo>
                <a:lnTo>
                  <a:pt x="0" y="274320"/>
                </a:lnTo>
                <a:close/>
                <a:moveTo>
                  <a:pt x="274320" y="0"/>
                </a:moveTo>
                <a:cubicBezTo>
                  <a:pt x="387947" y="0"/>
                  <a:pt x="485439" y="69085"/>
                  <a:pt x="527083" y="167542"/>
                </a:cubicBezTo>
                <a:lnTo>
                  <a:pt x="531126" y="187569"/>
                </a:lnTo>
                <a:lnTo>
                  <a:pt x="17514" y="187569"/>
                </a:lnTo>
                <a:lnTo>
                  <a:pt x="21557" y="167542"/>
                </a:lnTo>
                <a:cubicBezTo>
                  <a:pt x="63201" y="69085"/>
                  <a:pt x="160693" y="0"/>
                  <a:pt x="274320" y="0"/>
                </a:cubicBezTo>
                <a:close/>
              </a:path>
            </a:pathLst>
          </a:custGeom>
          <a:gradFill>
            <a:gsLst>
              <a:gs pos="100000">
                <a:srgbClr val="FB9347">
                  <a:alpha val="42000"/>
                </a:srgbClr>
              </a:gs>
              <a:gs pos="0">
                <a:srgbClr val="FA246C">
                  <a:alpha val="9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 rot="10800000">
            <a:off x="1088030" y="5331742"/>
            <a:ext cx="377527" cy="377527"/>
          </a:xfrm>
          <a:custGeom>
            <a:avLst/>
            <a:gdLst>
              <a:gd name="connsiteX0" fmla="*/ 75436 w 548640"/>
              <a:gd name="connsiteY0" fmla="*/ 461010 h 548640"/>
              <a:gd name="connsiteX1" fmla="*/ 473204 w 548640"/>
              <a:gd name="connsiteY1" fmla="*/ 461010 h 548640"/>
              <a:gd name="connsiteX2" fmla="*/ 468294 w 548640"/>
              <a:gd name="connsiteY2" fmla="*/ 468294 h 548640"/>
              <a:gd name="connsiteX3" fmla="*/ 274320 w 548640"/>
              <a:gd name="connsiteY3" fmla="*/ 548640 h 548640"/>
              <a:gd name="connsiteX4" fmla="*/ 80346 w 548640"/>
              <a:gd name="connsiteY4" fmla="*/ 468294 h 548640"/>
              <a:gd name="connsiteX5" fmla="*/ 15562 w 548640"/>
              <a:gd name="connsiteY5" fmla="*/ 351399 h 548640"/>
              <a:gd name="connsiteX6" fmla="*/ 533079 w 548640"/>
              <a:gd name="connsiteY6" fmla="*/ 351399 h 548640"/>
              <a:gd name="connsiteX7" fmla="*/ 527083 w 548640"/>
              <a:gd name="connsiteY7" fmla="*/ 381098 h 548640"/>
              <a:gd name="connsiteX8" fmla="*/ 506598 w 548640"/>
              <a:gd name="connsiteY8" fmla="*/ 411480 h 548640"/>
              <a:gd name="connsiteX9" fmla="*/ 42042 w 548640"/>
              <a:gd name="connsiteY9" fmla="*/ 411480 h 548640"/>
              <a:gd name="connsiteX10" fmla="*/ 21557 w 548640"/>
              <a:gd name="connsiteY10" fmla="*/ 381098 h 548640"/>
              <a:gd name="connsiteX11" fmla="*/ 7515 w 548640"/>
              <a:gd name="connsiteY11" fmla="*/ 237099 h 548640"/>
              <a:gd name="connsiteX12" fmla="*/ 541125 w 548640"/>
              <a:gd name="connsiteY12" fmla="*/ 237099 h 548640"/>
              <a:gd name="connsiteX13" fmla="*/ 548640 w 548640"/>
              <a:gd name="connsiteY13" fmla="*/ 274320 h 548640"/>
              <a:gd name="connsiteX14" fmla="*/ 543078 w 548640"/>
              <a:gd name="connsiteY14" fmla="*/ 301869 h 548640"/>
              <a:gd name="connsiteX15" fmla="*/ 5562 w 548640"/>
              <a:gd name="connsiteY15" fmla="*/ 301869 h 548640"/>
              <a:gd name="connsiteX16" fmla="*/ 0 w 548640"/>
              <a:gd name="connsiteY16" fmla="*/ 274320 h 548640"/>
              <a:gd name="connsiteX17" fmla="*/ 274320 w 548640"/>
              <a:gd name="connsiteY17" fmla="*/ 0 h 548640"/>
              <a:gd name="connsiteX18" fmla="*/ 527083 w 548640"/>
              <a:gd name="connsiteY18" fmla="*/ 167542 h 548640"/>
              <a:gd name="connsiteX19" fmla="*/ 531126 w 548640"/>
              <a:gd name="connsiteY19" fmla="*/ 187569 h 548640"/>
              <a:gd name="connsiteX20" fmla="*/ 17514 w 548640"/>
              <a:gd name="connsiteY20" fmla="*/ 187569 h 548640"/>
              <a:gd name="connsiteX21" fmla="*/ 21557 w 548640"/>
              <a:gd name="connsiteY21" fmla="*/ 167542 h 548640"/>
              <a:gd name="connsiteX22" fmla="*/ 274320 w 548640"/>
              <a:gd name="connsiteY22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48640" h="548640">
                <a:moveTo>
                  <a:pt x="75436" y="461010"/>
                </a:moveTo>
                <a:lnTo>
                  <a:pt x="473204" y="461010"/>
                </a:lnTo>
                <a:lnTo>
                  <a:pt x="468294" y="468294"/>
                </a:lnTo>
                <a:cubicBezTo>
                  <a:pt x="418652" y="517936"/>
                  <a:pt x="350072" y="548640"/>
                  <a:pt x="274320" y="548640"/>
                </a:cubicBezTo>
                <a:cubicBezTo>
                  <a:pt x="198569" y="548640"/>
                  <a:pt x="129989" y="517936"/>
                  <a:pt x="80346" y="468294"/>
                </a:cubicBezTo>
                <a:close/>
                <a:moveTo>
                  <a:pt x="15562" y="351399"/>
                </a:moveTo>
                <a:lnTo>
                  <a:pt x="533079" y="351399"/>
                </a:lnTo>
                <a:lnTo>
                  <a:pt x="527083" y="381098"/>
                </a:lnTo>
                <a:lnTo>
                  <a:pt x="506598" y="411480"/>
                </a:lnTo>
                <a:lnTo>
                  <a:pt x="42042" y="411480"/>
                </a:lnTo>
                <a:lnTo>
                  <a:pt x="21557" y="381098"/>
                </a:lnTo>
                <a:close/>
                <a:moveTo>
                  <a:pt x="7515" y="237099"/>
                </a:moveTo>
                <a:lnTo>
                  <a:pt x="541125" y="237099"/>
                </a:lnTo>
                <a:lnTo>
                  <a:pt x="548640" y="274320"/>
                </a:lnTo>
                <a:lnTo>
                  <a:pt x="543078" y="301869"/>
                </a:lnTo>
                <a:lnTo>
                  <a:pt x="5562" y="301869"/>
                </a:lnTo>
                <a:lnTo>
                  <a:pt x="0" y="274320"/>
                </a:lnTo>
                <a:close/>
                <a:moveTo>
                  <a:pt x="274320" y="0"/>
                </a:moveTo>
                <a:cubicBezTo>
                  <a:pt x="387947" y="0"/>
                  <a:pt x="485439" y="69085"/>
                  <a:pt x="527083" y="167542"/>
                </a:cubicBezTo>
                <a:lnTo>
                  <a:pt x="531126" y="187569"/>
                </a:lnTo>
                <a:lnTo>
                  <a:pt x="17514" y="187569"/>
                </a:lnTo>
                <a:lnTo>
                  <a:pt x="21557" y="167542"/>
                </a:lnTo>
                <a:cubicBezTo>
                  <a:pt x="63201" y="69085"/>
                  <a:pt x="160693" y="0"/>
                  <a:pt x="274320" y="0"/>
                </a:cubicBezTo>
                <a:close/>
              </a:path>
            </a:pathLst>
          </a:custGeom>
          <a:gradFill>
            <a:gsLst>
              <a:gs pos="100000">
                <a:srgbClr val="FB9347">
                  <a:alpha val="76000"/>
                </a:srgbClr>
              </a:gs>
              <a:gs pos="2000">
                <a:srgbClr val="FA246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 rot="18840653">
            <a:off x="11672105" y="5186799"/>
            <a:ext cx="119455" cy="1441998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B9347">
                  <a:alpha val="80000"/>
                </a:srgbClr>
              </a:gs>
              <a:gs pos="0">
                <a:srgbClr val="FA246C">
                  <a:alpha val="3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圆角矩形 42"/>
          <p:cNvSpPr/>
          <p:nvPr/>
        </p:nvSpPr>
        <p:spPr>
          <a:xfrm rot="18840653">
            <a:off x="3115331" y="994648"/>
            <a:ext cx="119455" cy="1441998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B9347">
                  <a:alpha val="80000"/>
                </a:srgbClr>
              </a:gs>
              <a:gs pos="0">
                <a:srgbClr val="FA246C">
                  <a:alpha val="3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圆角矩形 43"/>
          <p:cNvSpPr/>
          <p:nvPr/>
        </p:nvSpPr>
        <p:spPr>
          <a:xfrm rot="18840653">
            <a:off x="5302947" y="5906970"/>
            <a:ext cx="119455" cy="1441998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B9347">
                  <a:alpha val="80000"/>
                </a:srgbClr>
              </a:gs>
              <a:gs pos="0">
                <a:srgbClr val="FA246C">
                  <a:alpha val="3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4551597" y="428263"/>
            <a:ext cx="2993824" cy="1604520"/>
            <a:chOff x="4551597" y="428263"/>
            <a:chExt cx="2993824" cy="1604520"/>
          </a:xfrm>
        </p:grpSpPr>
        <p:sp>
          <p:nvSpPr>
            <p:cNvPr id="7" name="圆角矩形 6"/>
            <p:cNvSpPr/>
            <p:nvPr/>
          </p:nvSpPr>
          <p:spPr>
            <a:xfrm>
              <a:off x="4573554" y="428263"/>
              <a:ext cx="2971867" cy="1604520"/>
            </a:xfrm>
            <a:prstGeom prst="roundRect">
              <a:avLst/>
            </a:prstGeom>
            <a:noFill/>
            <a:ln w="38100">
              <a:gradFill>
                <a:gsLst>
                  <a:gs pos="0">
                    <a:srgbClr val="FA326C"/>
                  </a:gs>
                  <a:gs pos="100000">
                    <a:srgbClr val="FB914F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4551597" y="922188"/>
              <a:ext cx="24109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Content</a:t>
              </a:r>
              <a:endParaRPr lang="zh-CN" altLang="en-US" sz="3600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920A4E6-E0B5-7F2D-9401-1DAEBCA15DB8}"/>
              </a:ext>
            </a:extLst>
          </p:cNvPr>
          <p:cNvGrpSpPr/>
          <p:nvPr/>
        </p:nvGrpSpPr>
        <p:grpSpPr>
          <a:xfrm>
            <a:off x="3479842" y="3307808"/>
            <a:ext cx="5834159" cy="668616"/>
            <a:chOff x="1556904" y="2898239"/>
            <a:chExt cx="5834159" cy="668616"/>
          </a:xfrm>
        </p:grpSpPr>
        <p:sp>
          <p:nvSpPr>
            <p:cNvPr id="18" name="TextBox 76">
              <a:extLst>
                <a:ext uri="{FF2B5EF4-FFF2-40B4-BE49-F238E27FC236}">
                  <a16:creationId xmlns:a16="http://schemas.microsoft.com/office/drawing/2014/main" id="{D23F62DD-2558-A8E6-E154-F68939E5990D}"/>
                </a:ext>
              </a:extLst>
            </p:cNvPr>
            <p:cNvSpPr txBox="1"/>
            <p:nvPr/>
          </p:nvSpPr>
          <p:spPr>
            <a:xfrm>
              <a:off x="2412727" y="3001714"/>
              <a:ext cx="49783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Cross validation</a:t>
              </a:r>
              <a:endParaRPr lang="zh-CN" altLang="en-US" sz="24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39" name="圆角矩形 26">
              <a:extLst>
                <a:ext uri="{FF2B5EF4-FFF2-40B4-BE49-F238E27FC236}">
                  <a16:creationId xmlns:a16="http://schemas.microsoft.com/office/drawing/2014/main" id="{12486A66-72B8-A153-8340-26DCE9BA7B02}"/>
                </a:ext>
              </a:extLst>
            </p:cNvPr>
            <p:cNvSpPr/>
            <p:nvPr/>
          </p:nvSpPr>
          <p:spPr>
            <a:xfrm>
              <a:off x="1556904" y="2898239"/>
              <a:ext cx="668616" cy="668616"/>
            </a:xfrm>
            <a:prstGeom prst="roundRect">
              <a:avLst/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A173D5C-E627-6CE2-19C0-5BF658B4DF5A}"/>
              </a:ext>
            </a:extLst>
          </p:cNvPr>
          <p:cNvGrpSpPr/>
          <p:nvPr/>
        </p:nvGrpSpPr>
        <p:grpSpPr>
          <a:xfrm>
            <a:off x="5353026" y="4443272"/>
            <a:ext cx="5679269" cy="668616"/>
            <a:chOff x="1556904" y="2898239"/>
            <a:chExt cx="5679269" cy="668616"/>
          </a:xfrm>
        </p:grpSpPr>
        <p:sp>
          <p:nvSpPr>
            <p:cNvPr id="45" name="TextBox 76">
              <a:extLst>
                <a:ext uri="{FF2B5EF4-FFF2-40B4-BE49-F238E27FC236}">
                  <a16:creationId xmlns:a16="http://schemas.microsoft.com/office/drawing/2014/main" id="{F15980B0-85ED-89DC-9198-8B4CEE868B19}"/>
                </a:ext>
              </a:extLst>
            </p:cNvPr>
            <p:cNvSpPr txBox="1"/>
            <p:nvPr/>
          </p:nvSpPr>
          <p:spPr>
            <a:xfrm>
              <a:off x="2412726" y="3001714"/>
              <a:ext cx="48234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Results</a:t>
              </a:r>
              <a:endParaRPr lang="zh-CN" altLang="en-US" sz="24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46" name="圆角矩形 26">
              <a:extLst>
                <a:ext uri="{FF2B5EF4-FFF2-40B4-BE49-F238E27FC236}">
                  <a16:creationId xmlns:a16="http://schemas.microsoft.com/office/drawing/2014/main" id="{7F4E0CD2-0E4D-3926-B1F8-51A0BB54C975}"/>
                </a:ext>
              </a:extLst>
            </p:cNvPr>
            <p:cNvSpPr/>
            <p:nvPr/>
          </p:nvSpPr>
          <p:spPr>
            <a:xfrm>
              <a:off x="1556904" y="2898239"/>
              <a:ext cx="668616" cy="668616"/>
            </a:xfrm>
            <a:prstGeom prst="roundRect">
              <a:avLst/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8E5C197-C78B-F965-2E16-96100D8A82FA}"/>
              </a:ext>
            </a:extLst>
          </p:cNvPr>
          <p:cNvGrpSpPr/>
          <p:nvPr/>
        </p:nvGrpSpPr>
        <p:grpSpPr>
          <a:xfrm>
            <a:off x="7284799" y="5520505"/>
            <a:ext cx="5679269" cy="668616"/>
            <a:chOff x="1556904" y="2898239"/>
            <a:chExt cx="5679269" cy="668616"/>
          </a:xfrm>
        </p:grpSpPr>
        <p:sp>
          <p:nvSpPr>
            <p:cNvPr id="6" name="TextBox 76">
              <a:extLst>
                <a:ext uri="{FF2B5EF4-FFF2-40B4-BE49-F238E27FC236}">
                  <a16:creationId xmlns:a16="http://schemas.microsoft.com/office/drawing/2014/main" id="{B7981C81-F137-398A-405D-0815FB07D6C6}"/>
                </a:ext>
              </a:extLst>
            </p:cNvPr>
            <p:cNvSpPr txBox="1"/>
            <p:nvPr/>
          </p:nvSpPr>
          <p:spPr>
            <a:xfrm>
              <a:off x="2412726" y="3001714"/>
              <a:ext cx="48234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Improve</a:t>
              </a:r>
              <a:endParaRPr lang="zh-CN" altLang="en-US" sz="24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9" name="圆角矩形 26">
              <a:extLst>
                <a:ext uri="{FF2B5EF4-FFF2-40B4-BE49-F238E27FC236}">
                  <a16:creationId xmlns:a16="http://schemas.microsoft.com/office/drawing/2014/main" id="{7239FC99-8C92-DE25-A867-13515A01026A}"/>
                </a:ext>
              </a:extLst>
            </p:cNvPr>
            <p:cNvSpPr/>
            <p:nvPr/>
          </p:nvSpPr>
          <p:spPr>
            <a:xfrm>
              <a:off x="1556904" y="2898239"/>
              <a:ext cx="668616" cy="668616"/>
            </a:xfrm>
            <a:prstGeom prst="roundRect">
              <a:avLst/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7638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5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750"/>
                            </p:stCondLst>
                            <p:childTnLst>
                              <p:par>
                                <p:cTn id="4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25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5" grpId="0" animBg="1"/>
      <p:bldP spid="43" grpId="0" animBg="1"/>
      <p:bldP spid="4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9698658" y="310461"/>
            <a:ext cx="1492923" cy="452118"/>
            <a:chOff x="655320" y="289367"/>
            <a:chExt cx="895688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655320" y="289367"/>
              <a:ext cx="895688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708876" y="335854"/>
              <a:ext cx="8085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Problem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BA68E944-357C-F85D-A161-613A09FF88EC}"/>
              </a:ext>
            </a:extLst>
          </p:cNvPr>
          <p:cNvGrpSpPr/>
          <p:nvPr/>
        </p:nvGrpSpPr>
        <p:grpSpPr>
          <a:xfrm>
            <a:off x="333232" y="0"/>
            <a:ext cx="5186020" cy="721657"/>
            <a:chOff x="333232" y="0"/>
            <a:chExt cx="5186020" cy="721657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BE77F221-AAEE-7721-9C6F-3A28629F862B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9EF8FA65-1344-5128-CFC0-F5E49985A241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34" name="任意多边形 13">
                  <a:extLst>
                    <a:ext uri="{FF2B5EF4-FFF2-40B4-BE49-F238E27FC236}">
                      <a16:creationId xmlns:a16="http://schemas.microsoft.com/office/drawing/2014/main" id="{F70177BB-72BB-0688-1D03-8A7EC6763AA2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5" name="任意多边形 14">
                  <a:extLst>
                    <a:ext uri="{FF2B5EF4-FFF2-40B4-BE49-F238E27FC236}">
                      <a16:creationId xmlns:a16="http://schemas.microsoft.com/office/drawing/2014/main" id="{61988418-30EB-3FF9-9439-BBC7D8E87907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0C67167F-8061-0A9C-2FBC-FE1536DAF5DC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01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425EAFE-315E-8CDE-3B8C-4C065BF1BEE1}"/>
                </a:ext>
              </a:extLst>
            </p:cNvPr>
            <p:cNvSpPr txBox="1"/>
            <p:nvPr/>
          </p:nvSpPr>
          <p:spPr>
            <a:xfrm>
              <a:off x="1487121" y="71724"/>
              <a:ext cx="4032131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Target variable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AF79350C-BAC0-8184-919D-04BFE3D0A2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560" y="2860763"/>
            <a:ext cx="4572009" cy="2743205"/>
          </a:xfrm>
          <a:prstGeom prst="rect">
            <a:avLst/>
          </a:prstGeom>
        </p:spPr>
      </p:pic>
      <p:sp>
        <p:nvSpPr>
          <p:cNvPr id="8" name="椭圆 7">
            <a:extLst>
              <a:ext uri="{FF2B5EF4-FFF2-40B4-BE49-F238E27FC236}">
                <a16:creationId xmlns:a16="http://schemas.microsoft.com/office/drawing/2014/main" id="{60E050B9-71DE-102C-3450-45E058C4FDF4}"/>
              </a:ext>
            </a:extLst>
          </p:cNvPr>
          <p:cNvSpPr/>
          <p:nvPr/>
        </p:nvSpPr>
        <p:spPr>
          <a:xfrm>
            <a:off x="6662759" y="2534193"/>
            <a:ext cx="666206" cy="3592285"/>
          </a:xfrm>
          <a:prstGeom prst="ellipse">
            <a:avLst/>
          </a:prstGeom>
          <a:noFill/>
          <a:ln w="38100">
            <a:solidFill>
              <a:srgbClr val="FA326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734CA6F-DFD3-8865-35AA-82C92CB44A95}"/>
              </a:ext>
            </a:extLst>
          </p:cNvPr>
          <p:cNvGrpSpPr/>
          <p:nvPr/>
        </p:nvGrpSpPr>
        <p:grpSpPr>
          <a:xfrm>
            <a:off x="6868365" y="1108626"/>
            <a:ext cx="4267204" cy="448562"/>
            <a:chOff x="6868365" y="1108626"/>
            <a:chExt cx="4267204" cy="448562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33DF5255-B09D-ACE7-0F40-AF3B57ACB3DA}"/>
                </a:ext>
              </a:extLst>
            </p:cNvPr>
            <p:cNvGrpSpPr/>
            <p:nvPr/>
          </p:nvGrpSpPr>
          <p:grpSpPr>
            <a:xfrm>
              <a:off x="6868365" y="1108626"/>
              <a:ext cx="4267204" cy="448562"/>
              <a:chOff x="6819515" y="1079710"/>
              <a:chExt cx="3127465" cy="448562"/>
            </a:xfrm>
          </p:grpSpPr>
          <p:sp>
            <p:nvSpPr>
              <p:cNvPr id="4" name="Freeform 146">
                <a:extLst>
                  <a:ext uri="{FF2B5EF4-FFF2-40B4-BE49-F238E27FC236}">
                    <a16:creationId xmlns:a16="http://schemas.microsoft.com/office/drawing/2014/main" id="{44629249-949C-6E14-D5E0-BEC7A9D639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19515" y="1079927"/>
                <a:ext cx="509450" cy="448345"/>
              </a:xfrm>
              <a:custGeom>
                <a:avLst/>
                <a:gdLst>
                  <a:gd name="T0" fmla="*/ 132 w 902"/>
                  <a:gd name="T1" fmla="*/ 456 h 456"/>
                  <a:gd name="T2" fmla="*/ 0 w 902"/>
                  <a:gd name="T3" fmla="*/ 227 h 456"/>
                  <a:gd name="T4" fmla="*/ 132 w 902"/>
                  <a:gd name="T5" fmla="*/ 0 h 456"/>
                  <a:gd name="T6" fmla="*/ 770 w 902"/>
                  <a:gd name="T7" fmla="*/ 0 h 456"/>
                  <a:gd name="T8" fmla="*/ 902 w 902"/>
                  <a:gd name="T9" fmla="*/ 227 h 456"/>
                  <a:gd name="T10" fmla="*/ 770 w 902"/>
                  <a:gd name="T11" fmla="*/ 456 h 456"/>
                  <a:gd name="T12" fmla="*/ 132 w 902"/>
                  <a:gd name="T13" fmla="*/ 456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2" h="456">
                    <a:moveTo>
                      <a:pt x="132" y="456"/>
                    </a:moveTo>
                    <a:lnTo>
                      <a:pt x="0" y="227"/>
                    </a:lnTo>
                    <a:lnTo>
                      <a:pt x="132" y="0"/>
                    </a:lnTo>
                    <a:lnTo>
                      <a:pt x="770" y="0"/>
                    </a:lnTo>
                    <a:lnTo>
                      <a:pt x="902" y="227"/>
                    </a:lnTo>
                    <a:lnTo>
                      <a:pt x="770" y="456"/>
                    </a:lnTo>
                    <a:lnTo>
                      <a:pt x="132" y="456"/>
                    </a:lnTo>
                    <a:close/>
                  </a:path>
                </a:pathLst>
              </a:custGeom>
              <a:solidFill>
                <a:srgbClr val="FA94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CDB05B94-54B6-8261-03FF-2E4297D06A99}"/>
                  </a:ext>
                </a:extLst>
              </p:cNvPr>
              <p:cNvSpPr/>
              <p:nvPr/>
            </p:nvSpPr>
            <p:spPr>
              <a:xfrm>
                <a:off x="7079683" y="1079710"/>
                <a:ext cx="2867297" cy="448345"/>
              </a:xfrm>
              <a:prstGeom prst="rect">
                <a:avLst/>
              </a:prstGeom>
              <a:solidFill>
                <a:srgbClr val="FA94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492A081-CFDD-4255-6C66-1190E964224E}"/>
                </a:ext>
              </a:extLst>
            </p:cNvPr>
            <p:cNvSpPr txBox="1"/>
            <p:nvPr/>
          </p:nvSpPr>
          <p:spPr>
            <a:xfrm>
              <a:off x="7122521" y="1148132"/>
              <a:ext cx="39003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Target variable 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rental price / $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88BABC1-3B55-8E1B-D60E-A06906D16C6C}"/>
              </a:ext>
            </a:extLst>
          </p:cNvPr>
          <p:cNvGrpSpPr/>
          <p:nvPr/>
        </p:nvGrpSpPr>
        <p:grpSpPr>
          <a:xfrm>
            <a:off x="6868365" y="1761338"/>
            <a:ext cx="4267204" cy="448562"/>
            <a:chOff x="6868365" y="1108626"/>
            <a:chExt cx="4267204" cy="448562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75DDEF56-18D2-B481-D84F-FEB10B1C28E0}"/>
                </a:ext>
              </a:extLst>
            </p:cNvPr>
            <p:cNvGrpSpPr/>
            <p:nvPr/>
          </p:nvGrpSpPr>
          <p:grpSpPr>
            <a:xfrm>
              <a:off x="6868365" y="1108626"/>
              <a:ext cx="4267204" cy="448562"/>
              <a:chOff x="6819515" y="1079710"/>
              <a:chExt cx="3127465" cy="448562"/>
            </a:xfrm>
          </p:grpSpPr>
          <p:sp>
            <p:nvSpPr>
              <p:cNvPr id="22" name="Freeform 146">
                <a:extLst>
                  <a:ext uri="{FF2B5EF4-FFF2-40B4-BE49-F238E27FC236}">
                    <a16:creationId xmlns:a16="http://schemas.microsoft.com/office/drawing/2014/main" id="{CCB70F19-95E4-831C-9C6C-EDC1C837D9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19515" y="1079927"/>
                <a:ext cx="509450" cy="448345"/>
              </a:xfrm>
              <a:custGeom>
                <a:avLst/>
                <a:gdLst>
                  <a:gd name="T0" fmla="*/ 132 w 902"/>
                  <a:gd name="T1" fmla="*/ 456 h 456"/>
                  <a:gd name="T2" fmla="*/ 0 w 902"/>
                  <a:gd name="T3" fmla="*/ 227 h 456"/>
                  <a:gd name="T4" fmla="*/ 132 w 902"/>
                  <a:gd name="T5" fmla="*/ 0 h 456"/>
                  <a:gd name="T6" fmla="*/ 770 w 902"/>
                  <a:gd name="T7" fmla="*/ 0 h 456"/>
                  <a:gd name="T8" fmla="*/ 902 w 902"/>
                  <a:gd name="T9" fmla="*/ 227 h 456"/>
                  <a:gd name="T10" fmla="*/ 770 w 902"/>
                  <a:gd name="T11" fmla="*/ 456 h 456"/>
                  <a:gd name="T12" fmla="*/ 132 w 902"/>
                  <a:gd name="T13" fmla="*/ 456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2" h="456">
                    <a:moveTo>
                      <a:pt x="132" y="456"/>
                    </a:moveTo>
                    <a:lnTo>
                      <a:pt x="0" y="227"/>
                    </a:lnTo>
                    <a:lnTo>
                      <a:pt x="132" y="0"/>
                    </a:lnTo>
                    <a:lnTo>
                      <a:pt x="770" y="0"/>
                    </a:lnTo>
                    <a:lnTo>
                      <a:pt x="902" y="227"/>
                    </a:lnTo>
                    <a:lnTo>
                      <a:pt x="770" y="456"/>
                    </a:lnTo>
                    <a:lnTo>
                      <a:pt x="132" y="456"/>
                    </a:lnTo>
                    <a:close/>
                  </a:path>
                </a:pathLst>
              </a:custGeom>
              <a:solidFill>
                <a:srgbClr val="FA94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CA84B687-A83F-A8AC-42A1-21E933203D09}"/>
                  </a:ext>
                </a:extLst>
              </p:cNvPr>
              <p:cNvSpPr/>
              <p:nvPr/>
            </p:nvSpPr>
            <p:spPr>
              <a:xfrm>
                <a:off x="7079683" y="1079710"/>
                <a:ext cx="2867297" cy="448345"/>
              </a:xfrm>
              <a:prstGeom prst="rect">
                <a:avLst/>
              </a:prstGeom>
              <a:solidFill>
                <a:srgbClr val="FA94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DB57E38-40F9-C4AC-F40E-E87873939A01}"/>
                </a:ext>
              </a:extLst>
            </p:cNvPr>
            <p:cNvSpPr txBox="1"/>
            <p:nvPr/>
          </p:nvSpPr>
          <p:spPr>
            <a:xfrm>
              <a:off x="7291250" y="1148132"/>
              <a:ext cx="36488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Regression  /  Right-skewed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94116FDA-9EC8-CB4F-BEF0-00AA43CFABC4}"/>
              </a:ext>
            </a:extLst>
          </p:cNvPr>
          <p:cNvSpPr txBox="1"/>
          <p:nvPr/>
        </p:nvSpPr>
        <p:spPr>
          <a:xfrm>
            <a:off x="6711832" y="6170585"/>
            <a:ext cx="495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highlight>
                  <a:srgbClr val="1F2136"/>
                </a:highlight>
              </a:rPr>
              <a:t>Enlarge the coordinate axis by log function</a:t>
            </a:r>
            <a:endParaRPr lang="zh-CN" altLang="en-US" dirty="0">
              <a:solidFill>
                <a:schemeClr val="bg1"/>
              </a:solidFill>
              <a:highlight>
                <a:srgbClr val="1F2136"/>
              </a:highlight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DB28CEC-C5A0-968A-E4FE-F1FD7A0185D3}"/>
              </a:ext>
            </a:extLst>
          </p:cNvPr>
          <p:cNvSpPr/>
          <p:nvPr/>
        </p:nvSpPr>
        <p:spPr>
          <a:xfrm>
            <a:off x="1109122" y="1223116"/>
            <a:ext cx="2623458" cy="2193471"/>
          </a:xfrm>
          <a:prstGeom prst="rect">
            <a:avLst/>
          </a:prstGeom>
          <a:gradFill>
            <a:gsLst>
              <a:gs pos="100000">
                <a:srgbClr val="FB9347"/>
              </a:gs>
              <a:gs pos="0">
                <a:srgbClr val="FA246C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C77291E-58AD-4EB0-55A6-1E503C803B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001" y="1458496"/>
            <a:ext cx="2887155" cy="1958091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E4308733-3C02-6A17-EE1D-0AA866E20309}"/>
              </a:ext>
            </a:extLst>
          </p:cNvPr>
          <p:cNvGrpSpPr/>
          <p:nvPr/>
        </p:nvGrpSpPr>
        <p:grpSpPr>
          <a:xfrm>
            <a:off x="600820" y="4238497"/>
            <a:ext cx="11322607" cy="1239869"/>
            <a:chOff x="260262" y="3572262"/>
            <a:chExt cx="11322607" cy="1239869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5B047D0-06E7-7578-3462-3EA568FE7D30}"/>
                </a:ext>
              </a:extLst>
            </p:cNvPr>
            <p:cNvGrpSpPr/>
            <p:nvPr/>
          </p:nvGrpSpPr>
          <p:grpSpPr>
            <a:xfrm>
              <a:off x="260262" y="3637258"/>
              <a:ext cx="11322607" cy="1174873"/>
              <a:chOff x="1080537" y="5182187"/>
              <a:chExt cx="11322607" cy="754071"/>
            </a:xfrm>
          </p:grpSpPr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F51CBA03-A299-53C9-6E8F-D7D08A199338}"/>
                  </a:ext>
                </a:extLst>
              </p:cNvPr>
              <p:cNvSpPr txBox="1"/>
              <p:nvPr/>
            </p:nvSpPr>
            <p:spPr>
              <a:xfrm>
                <a:off x="2218130" y="5513385"/>
                <a:ext cx="10185014" cy="4228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600" dirty="0">
                    <a:hlinkClick r:id="rId6"/>
                  </a:rPr>
                  <a:t>Oyo Rental Price Prediction in China | Kaggle</a:t>
                </a:r>
                <a:endParaRPr lang="zh-CN" altLang="en-US" sz="1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  <p:sp>
            <p:nvSpPr>
              <p:cNvPr id="39" name="圆角矩形 93">
                <a:extLst>
                  <a:ext uri="{FF2B5EF4-FFF2-40B4-BE49-F238E27FC236}">
                    <a16:creationId xmlns:a16="http://schemas.microsoft.com/office/drawing/2014/main" id="{73235032-23D2-97AB-6D42-E5027FB9C24D}"/>
                  </a:ext>
                </a:extLst>
              </p:cNvPr>
              <p:cNvSpPr/>
              <p:nvPr/>
            </p:nvSpPr>
            <p:spPr>
              <a:xfrm>
                <a:off x="1080537" y="5182187"/>
                <a:ext cx="58069" cy="57710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100000">
                    <a:srgbClr val="FB9347"/>
                  </a:gs>
                  <a:gs pos="0">
                    <a:srgbClr val="FA246C"/>
                  </a:gs>
                </a:gsLst>
                <a:lin ang="15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8AF6F180-851E-9B05-BA67-FC585188C1E9}"/>
                </a:ext>
              </a:extLst>
            </p:cNvPr>
            <p:cNvGrpSpPr/>
            <p:nvPr/>
          </p:nvGrpSpPr>
          <p:grpSpPr>
            <a:xfrm>
              <a:off x="373380" y="3572262"/>
              <a:ext cx="4674508" cy="1012873"/>
              <a:chOff x="410860" y="3688237"/>
              <a:chExt cx="4674508" cy="1012873"/>
            </a:xfrm>
          </p:grpSpPr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E8A69CE5-B25B-E163-DCFF-89C63AA96DE4}"/>
                  </a:ext>
                </a:extLst>
              </p:cNvPr>
              <p:cNvSpPr/>
              <p:nvPr/>
            </p:nvSpPr>
            <p:spPr>
              <a:xfrm>
                <a:off x="410860" y="3688237"/>
                <a:ext cx="4674508" cy="646331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OYO APP ,  Chinese OTA platform : </a:t>
                </a:r>
                <a:r>
                  <a:rPr lang="en-US" altLang="zh-CN" dirty="0" err="1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XieCheng</a:t>
                </a:r>
                <a:r>
                  <a:rPr lang="en-US" altLang="zh-CN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/ </a:t>
                </a:r>
                <a:r>
                  <a:rPr lang="en-US" altLang="zh-CN" dirty="0" err="1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MeiTuan</a:t>
                </a:r>
                <a:r>
                  <a:rPr lang="en-US" altLang="zh-CN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/</a:t>
                </a:r>
                <a:r>
                  <a:rPr lang="en-US" altLang="zh-CN" dirty="0" err="1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FeiZhu</a:t>
                </a:r>
                <a:endParaRPr lang="zh-CN" altLang="en-US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EEFDA16E-CB9B-92AB-0666-D99C04A35386}"/>
                  </a:ext>
                </a:extLst>
              </p:cNvPr>
              <p:cNvSpPr/>
              <p:nvPr/>
            </p:nvSpPr>
            <p:spPr>
              <a:xfrm>
                <a:off x="410860" y="4331778"/>
                <a:ext cx="2282700" cy="369332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Kaggle</a:t>
                </a:r>
                <a:endParaRPr lang="zh-CN" altLang="en-US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7CA6CB49-E924-E3D7-EFB3-84F388918DA6}"/>
              </a:ext>
            </a:extLst>
          </p:cNvPr>
          <p:cNvSpPr txBox="1"/>
          <p:nvPr/>
        </p:nvSpPr>
        <p:spPr>
          <a:xfrm>
            <a:off x="555234" y="3623689"/>
            <a:ext cx="255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Resource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C83820D9-A239-824E-0708-5AF80638BA03}"/>
              </a:ext>
            </a:extLst>
          </p:cNvPr>
          <p:cNvSpPr txBox="1"/>
          <p:nvPr/>
        </p:nvSpPr>
        <p:spPr>
          <a:xfrm>
            <a:off x="534322" y="5764807"/>
            <a:ext cx="56427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This report hopes to predict the rental price of OYO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</a:t>
            </a:r>
            <a:r>
              <a:rPr lang="en-US" altLang="zh-CN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hotel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according to the property type </a:t>
            </a: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hotel location 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 so on.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FD31C59-CB6D-8915-459D-95E2C47BB7E6}"/>
              </a:ext>
            </a:extLst>
          </p:cNvPr>
          <p:cNvSpPr txBox="1"/>
          <p:nvPr/>
        </p:nvSpPr>
        <p:spPr>
          <a:xfrm>
            <a:off x="7311941" y="2366111"/>
            <a:ext cx="4131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Feature matrix shape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(5834,25)</a:t>
            </a:r>
          </a:p>
        </p:txBody>
      </p:sp>
    </p:spTree>
    <p:extLst>
      <p:ext uri="{BB962C8B-B14F-4D97-AF65-F5344CB8AC3E}">
        <p14:creationId xmlns:p14="http://schemas.microsoft.com/office/powerpoint/2010/main" val="27372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8648163" y="310461"/>
            <a:ext cx="2543417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 location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01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EDA-Location features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8F9A1ED9-2D23-CE9D-E8EF-EF084B2A35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28" t="3347" r="11223" b="4247"/>
          <a:stretch/>
        </p:blipFill>
        <p:spPr>
          <a:xfrm>
            <a:off x="549024" y="1025045"/>
            <a:ext cx="3456667" cy="274241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57E5B72-007C-B077-9129-12A2C62356A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2" t="11874" r="2710" b="11702"/>
          <a:stretch/>
        </p:blipFill>
        <p:spPr>
          <a:xfrm>
            <a:off x="4945011" y="2920903"/>
            <a:ext cx="6697965" cy="3626636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B0808A8F-4505-1763-D69E-00C8F21CA3A0}"/>
              </a:ext>
            </a:extLst>
          </p:cNvPr>
          <p:cNvSpPr/>
          <p:nvPr/>
        </p:nvSpPr>
        <p:spPr>
          <a:xfrm>
            <a:off x="2557168" y="2702399"/>
            <a:ext cx="746975" cy="508097"/>
          </a:xfrm>
          <a:prstGeom prst="roundRect">
            <a:avLst/>
          </a:prstGeom>
          <a:solidFill>
            <a:srgbClr val="FA647D">
              <a:alpha val="30196"/>
            </a:srgbClr>
          </a:solidFill>
          <a:ln w="38100">
            <a:solidFill>
              <a:srgbClr val="31365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0939D8E-1008-E2C4-3963-09126B02CE02}"/>
              </a:ext>
            </a:extLst>
          </p:cNvPr>
          <p:cNvSpPr/>
          <p:nvPr/>
        </p:nvSpPr>
        <p:spPr>
          <a:xfrm rot="374865">
            <a:off x="3179877" y="3154318"/>
            <a:ext cx="4101143" cy="1514871"/>
          </a:xfrm>
          <a:custGeom>
            <a:avLst/>
            <a:gdLst>
              <a:gd name="connsiteX0" fmla="*/ 0 w 4436772"/>
              <a:gd name="connsiteY0" fmla="*/ 266800 h 1438777"/>
              <a:gd name="connsiteX1" fmla="*/ 1487510 w 4436772"/>
              <a:gd name="connsiteY1" fmla="*/ 60738 h 1438777"/>
              <a:gd name="connsiteX2" fmla="*/ 3245476 w 4436772"/>
              <a:gd name="connsiteY2" fmla="*/ 1219836 h 1438777"/>
              <a:gd name="connsiteX3" fmla="*/ 4436772 w 4436772"/>
              <a:gd name="connsiteY3" fmla="*/ 1438777 h 1438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36772" h="1438777">
                <a:moveTo>
                  <a:pt x="0" y="266800"/>
                </a:moveTo>
                <a:cubicBezTo>
                  <a:pt x="473298" y="84349"/>
                  <a:pt x="946597" y="-98101"/>
                  <a:pt x="1487510" y="60738"/>
                </a:cubicBezTo>
                <a:cubicBezTo>
                  <a:pt x="2028423" y="219577"/>
                  <a:pt x="2753932" y="990163"/>
                  <a:pt x="3245476" y="1219836"/>
                </a:cubicBezTo>
                <a:cubicBezTo>
                  <a:pt x="3737020" y="1449509"/>
                  <a:pt x="4236076" y="1407653"/>
                  <a:pt x="4436772" y="1438777"/>
                </a:cubicBezTo>
              </a:path>
            </a:pathLst>
          </a:custGeom>
          <a:noFill/>
          <a:ln w="28575">
            <a:solidFill>
              <a:srgbClr val="FA647D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D53AF18E-5C89-4D9D-4622-A11FBD8693CC}"/>
              </a:ext>
            </a:extLst>
          </p:cNvPr>
          <p:cNvSpPr/>
          <p:nvPr/>
        </p:nvSpPr>
        <p:spPr>
          <a:xfrm>
            <a:off x="7186411" y="3977896"/>
            <a:ext cx="3651161" cy="1650172"/>
          </a:xfrm>
          <a:prstGeom prst="roundRect">
            <a:avLst/>
          </a:prstGeom>
          <a:noFill/>
          <a:ln w="38100">
            <a:solidFill>
              <a:srgbClr val="FA647D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3435F1E-CEA8-06E6-A3A4-35DC69D8B81E}"/>
              </a:ext>
            </a:extLst>
          </p:cNvPr>
          <p:cNvSpPr txBox="1"/>
          <p:nvPr/>
        </p:nvSpPr>
        <p:spPr>
          <a:xfrm>
            <a:off x="5192453" y="1243410"/>
            <a:ext cx="64932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Most hotels are concentrated in the surrounding cities of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Shenzhen and Hong Kong, which are near to the seaport and have developed tourism and economic industries.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58F32537-6D50-F882-D896-2C764DA0412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39"/>
          <a:stretch/>
        </p:blipFill>
        <p:spPr>
          <a:xfrm>
            <a:off x="549024" y="3852994"/>
            <a:ext cx="3456667" cy="257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198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7AD8EB6-78E9-4592-F76D-ED09AC6A491E}"/>
              </a:ext>
            </a:extLst>
          </p:cNvPr>
          <p:cNvCxnSpPr>
            <a:cxnSpLocks/>
            <a:endCxn id="83" idx="3"/>
          </p:cNvCxnSpPr>
          <p:nvPr/>
        </p:nvCxnSpPr>
        <p:spPr>
          <a:xfrm>
            <a:off x="782603" y="20828"/>
            <a:ext cx="0" cy="6816343"/>
          </a:xfrm>
          <a:prstGeom prst="line">
            <a:avLst/>
          </a:prstGeom>
          <a:ln w="12700">
            <a:solidFill>
              <a:srgbClr val="FA24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9090661" y="310461"/>
            <a:ext cx="2100919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 preprocessing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01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Preprocessing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7EEEAD2A-2B38-FB63-1AF4-C46E10D4797F}"/>
              </a:ext>
            </a:extLst>
          </p:cNvPr>
          <p:cNvGrpSpPr/>
          <p:nvPr/>
        </p:nvGrpSpPr>
        <p:grpSpPr>
          <a:xfrm>
            <a:off x="621100" y="1095427"/>
            <a:ext cx="1035853" cy="364572"/>
            <a:chOff x="3969761" y="183159"/>
            <a:chExt cx="1035853" cy="364572"/>
          </a:xfrm>
        </p:grpSpPr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id="{4EA2E443-F047-97E1-7F23-94B46BBB2E22}"/>
                </a:ext>
              </a:extLst>
            </p:cNvPr>
            <p:cNvCxnSpPr/>
            <p:nvPr/>
          </p:nvCxnSpPr>
          <p:spPr>
            <a:xfrm rot="5400000" flipV="1">
              <a:off x="4578831" y="-61338"/>
              <a:ext cx="0" cy="853567"/>
            </a:xfrm>
            <a:prstGeom prst="line">
              <a:avLst/>
            </a:prstGeom>
            <a:ln w="57150">
              <a:solidFill>
                <a:srgbClr val="FA647D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D8782F6-D4F8-8F9C-7764-C3106F50C1B6}"/>
                </a:ext>
              </a:extLst>
            </p:cNvPr>
            <p:cNvSpPr/>
            <p:nvPr/>
          </p:nvSpPr>
          <p:spPr>
            <a:xfrm rot="5400000">
              <a:off x="3969761" y="183159"/>
              <a:ext cx="364572" cy="364572"/>
            </a:xfrm>
            <a:prstGeom prst="ellipse">
              <a:avLst/>
            </a:prstGeom>
            <a:solidFill>
              <a:srgbClr val="292C44"/>
            </a:solidFill>
            <a:ln w="76200">
              <a:solidFill>
                <a:srgbClr val="FA64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5EE2D75-4782-4DE3-02C6-55C0768E09E1}"/>
              </a:ext>
            </a:extLst>
          </p:cNvPr>
          <p:cNvGrpSpPr/>
          <p:nvPr/>
        </p:nvGrpSpPr>
        <p:grpSpPr>
          <a:xfrm>
            <a:off x="621101" y="3917969"/>
            <a:ext cx="1035853" cy="364572"/>
            <a:chOff x="3969761" y="3948235"/>
            <a:chExt cx="1035853" cy="364572"/>
          </a:xfrm>
        </p:grpSpPr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D71063B5-58E0-6E64-E5D7-674FFBD27B6F}"/>
                </a:ext>
              </a:extLst>
            </p:cNvPr>
            <p:cNvCxnSpPr/>
            <p:nvPr/>
          </p:nvCxnSpPr>
          <p:spPr>
            <a:xfrm rot="5400000" flipV="1">
              <a:off x="4578831" y="3682512"/>
              <a:ext cx="0" cy="853567"/>
            </a:xfrm>
            <a:prstGeom prst="line">
              <a:avLst/>
            </a:prstGeom>
            <a:ln w="57150">
              <a:solidFill>
                <a:srgbClr val="FA647D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94F38EBD-2CF2-0ED4-60BF-0823D36FDA73}"/>
                </a:ext>
              </a:extLst>
            </p:cNvPr>
            <p:cNvSpPr/>
            <p:nvPr/>
          </p:nvSpPr>
          <p:spPr>
            <a:xfrm rot="5400000">
              <a:off x="3969761" y="3948235"/>
              <a:ext cx="364572" cy="364572"/>
            </a:xfrm>
            <a:prstGeom prst="ellipse">
              <a:avLst/>
            </a:prstGeom>
            <a:solidFill>
              <a:srgbClr val="292C44"/>
            </a:solidFill>
            <a:ln w="76200">
              <a:solidFill>
                <a:srgbClr val="FA64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63BC41BD-CD0F-20FB-BA58-D359EF8ED126}"/>
              </a:ext>
            </a:extLst>
          </p:cNvPr>
          <p:cNvGrpSpPr/>
          <p:nvPr/>
        </p:nvGrpSpPr>
        <p:grpSpPr>
          <a:xfrm rot="5400000">
            <a:off x="617426" y="6510635"/>
            <a:ext cx="330355" cy="322717"/>
            <a:chOff x="3356303" y="2325890"/>
            <a:chExt cx="330355" cy="322717"/>
          </a:xfrm>
        </p:grpSpPr>
        <p:sp>
          <p:nvSpPr>
            <p:cNvPr id="82" name="箭头: V 形 81">
              <a:extLst>
                <a:ext uri="{FF2B5EF4-FFF2-40B4-BE49-F238E27FC236}">
                  <a16:creationId xmlns:a16="http://schemas.microsoft.com/office/drawing/2014/main" id="{144762C0-3F6C-2095-83D1-9C094566BF42}"/>
                </a:ext>
              </a:extLst>
            </p:cNvPr>
            <p:cNvSpPr/>
            <p:nvPr/>
          </p:nvSpPr>
          <p:spPr>
            <a:xfrm>
              <a:off x="3356303" y="2325890"/>
              <a:ext cx="179707" cy="322717"/>
            </a:xfrm>
            <a:prstGeom prst="chevron">
              <a:avLst/>
            </a:prstGeom>
            <a:noFill/>
            <a:ln>
              <a:solidFill>
                <a:srgbClr val="FA24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3" name="箭头: V 形 82">
              <a:extLst>
                <a:ext uri="{FF2B5EF4-FFF2-40B4-BE49-F238E27FC236}">
                  <a16:creationId xmlns:a16="http://schemas.microsoft.com/office/drawing/2014/main" id="{CA520DB4-E1DB-4186-D95C-F2DF8B236FD9}"/>
                </a:ext>
              </a:extLst>
            </p:cNvPr>
            <p:cNvSpPr/>
            <p:nvPr/>
          </p:nvSpPr>
          <p:spPr>
            <a:xfrm>
              <a:off x="3506951" y="2325890"/>
              <a:ext cx="179707" cy="322717"/>
            </a:xfrm>
            <a:prstGeom prst="chevron">
              <a:avLst/>
            </a:prstGeom>
            <a:solidFill>
              <a:srgbClr val="FA246C"/>
            </a:solidFill>
            <a:ln>
              <a:solidFill>
                <a:srgbClr val="FA24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DD295C60-B9B1-311E-D243-1C555274A0C5}"/>
              </a:ext>
            </a:extLst>
          </p:cNvPr>
          <p:cNvGrpSpPr/>
          <p:nvPr/>
        </p:nvGrpSpPr>
        <p:grpSpPr>
          <a:xfrm rot="10800000">
            <a:off x="621100" y="1907619"/>
            <a:ext cx="983347" cy="364572"/>
            <a:chOff x="3350986" y="2065697"/>
            <a:chExt cx="983347" cy="36457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E5D4F645-FBDC-8F43-C04F-129A4B2887A9}"/>
                </a:ext>
              </a:extLst>
            </p:cNvPr>
            <p:cNvSpPr/>
            <p:nvPr/>
          </p:nvSpPr>
          <p:spPr>
            <a:xfrm rot="5400000">
              <a:off x="3969761" y="2065697"/>
              <a:ext cx="364572" cy="364572"/>
            </a:xfrm>
            <a:prstGeom prst="ellipse">
              <a:avLst/>
            </a:prstGeom>
            <a:solidFill>
              <a:srgbClr val="FA647D"/>
            </a:solidFill>
            <a:ln w="76200">
              <a:solidFill>
                <a:srgbClr val="FA64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E4F3D09D-369E-A021-881A-75579F5A1E4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751517" y="1847452"/>
              <a:ext cx="0" cy="801062"/>
            </a:xfrm>
            <a:prstGeom prst="line">
              <a:avLst/>
            </a:prstGeom>
            <a:ln w="57150">
              <a:solidFill>
                <a:srgbClr val="FA647D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2C797484-A121-9E73-D57D-B97C24D98D77}"/>
              </a:ext>
            </a:extLst>
          </p:cNvPr>
          <p:cNvSpPr txBox="1"/>
          <p:nvPr/>
        </p:nvSpPr>
        <p:spPr>
          <a:xfrm>
            <a:off x="1940803" y="1095427"/>
            <a:ext cx="7998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1. drop worthless features : amenities, 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has_availability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6FC8EB4-410A-9116-F0AF-D8DA5FA0412A}"/>
              </a:ext>
            </a:extLst>
          </p:cNvPr>
          <p:cNvSpPr txBox="1"/>
          <p:nvPr/>
        </p:nvSpPr>
        <p:spPr>
          <a:xfrm>
            <a:off x="1940803" y="1909230"/>
            <a:ext cx="7998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2. preprocessor encoding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5094E2A6-B8C1-FA40-ACC2-565ACF7C3922}"/>
              </a:ext>
            </a:extLst>
          </p:cNvPr>
          <p:cNvSpPr txBox="1"/>
          <p:nvPr/>
        </p:nvSpPr>
        <p:spPr>
          <a:xfrm>
            <a:off x="1940807" y="2309340"/>
            <a:ext cx="987781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n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One-Hot encoder : 'bed_type','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host_is_superhost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', '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instant_bookable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', '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room_type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Ordinal encoder : 'cancellation_policy','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property_type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MinMax Scaler:  ‘accommodates','availability_30’,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'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calculated_host_listings_count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’,  '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guests_included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’,            	'number_of_reviews','bathrooms', 'bedrooms', 'beds’,        	'host_listings_count’,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'review_scores_checkin', 'review_scores_communication’,         	'review_scores_location’, '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review_scores_rating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', '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review_scores_value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</a:p>
          <a:p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Standard Scaler : ‘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maximum_nights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9422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6ECA8EAA-BE1F-BB8F-7850-062D9B9972DD}"/>
              </a:ext>
            </a:extLst>
          </p:cNvPr>
          <p:cNvSpPr/>
          <p:nvPr/>
        </p:nvSpPr>
        <p:spPr>
          <a:xfrm>
            <a:off x="518615" y="1059127"/>
            <a:ext cx="3446458" cy="389988"/>
          </a:xfrm>
          <a:prstGeom prst="rect">
            <a:avLst/>
          </a:prstGeom>
          <a:solidFill>
            <a:srgbClr val="FA647D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5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8648163" y="310461"/>
            <a:ext cx="2543417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 split &amp; pipeline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02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Cross validation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A21E2C43-29A5-DDCA-82DB-EC2CABE8B1C1}"/>
              </a:ext>
            </a:extLst>
          </p:cNvPr>
          <p:cNvSpPr txBox="1"/>
          <p:nvPr/>
        </p:nvSpPr>
        <p:spPr>
          <a:xfrm>
            <a:off x="518615" y="1026116"/>
            <a:ext cx="4794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def MLpipe_KFold_RMSE 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EB74F43-98C3-C1EB-12C8-A75C4BD0EC2E}"/>
              </a:ext>
            </a:extLst>
          </p:cNvPr>
          <p:cNvSpPr txBox="1"/>
          <p:nvPr/>
        </p:nvSpPr>
        <p:spPr>
          <a:xfrm>
            <a:off x="373380" y="1875634"/>
            <a:ext cx="382546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</a:rPr>
              <a:t>Split 20% data to be test set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Bahnschrift Light" panose="020B0502040204020203" pitchFamily="34" charset="0"/>
              <a:ea typeface="微软雅黑" panose="020B0503020204020204" pitchFamily="34" charset="-122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</a:rPr>
              <a:t>Used </a:t>
            </a:r>
            <a:r>
              <a:rPr lang="en-US" altLang="zh-CN" sz="2000" dirty="0" err="1">
                <a:solidFill>
                  <a:schemeClr val="bg1"/>
                </a:solidFill>
                <a:latin typeface="Aharoni" panose="02010803020104030203" pitchFamily="2" charset="-79"/>
                <a:ea typeface="微软雅黑" panose="020B0503020204020204" pitchFamily="34" charset="-122"/>
                <a:cs typeface="Aharoni" panose="02010803020104030203" pitchFamily="2" charset="-79"/>
              </a:rPr>
              <a:t>Kfold</a:t>
            </a:r>
            <a:r>
              <a:rPr lang="en-US" altLang="zh-CN" sz="2000" dirty="0">
                <a:solidFill>
                  <a:schemeClr val="bg1"/>
                </a:solidFill>
                <a:latin typeface="Aharoni" panose="02010803020104030203" pitchFamily="2" charset="-79"/>
                <a:ea typeface="微软雅黑" panose="020B0503020204020204" pitchFamily="34" charset="-122"/>
                <a:cs typeface="Aharoni" panose="02010803020104030203" pitchFamily="2" charset="-79"/>
              </a:rPr>
              <a:t> (</a:t>
            </a:r>
            <a:r>
              <a:rPr lang="en-US" altLang="zh-CN" sz="2000" dirty="0" err="1">
                <a:solidFill>
                  <a:schemeClr val="bg1"/>
                </a:solidFill>
                <a:latin typeface="Aharoni" panose="02010803020104030203" pitchFamily="2" charset="-79"/>
                <a:ea typeface="微软雅黑" panose="020B0503020204020204" pitchFamily="34" charset="-122"/>
                <a:cs typeface="Aharoni" panose="02010803020104030203" pitchFamily="2" charset="-79"/>
              </a:rPr>
              <a:t>n_splits</a:t>
            </a:r>
            <a:r>
              <a:rPr lang="en-US" altLang="zh-CN" sz="2000" dirty="0">
                <a:solidFill>
                  <a:schemeClr val="bg1"/>
                </a:solidFill>
                <a:latin typeface="Aharoni" panose="02010803020104030203" pitchFamily="2" charset="-79"/>
                <a:ea typeface="微软雅黑" panose="020B0503020204020204" pitchFamily="34" charset="-122"/>
                <a:cs typeface="Aharoni" panose="02010803020104030203" pitchFamily="2" charset="-79"/>
              </a:rPr>
              <a:t>=4,shuffle=True)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Bahnschrift Light" panose="020B0502040204020203" pitchFamily="34" charset="0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000" dirty="0" err="1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  <a:cs typeface="Aharoni" panose="02010803020104030203" pitchFamily="2" charset="-79"/>
              </a:rPr>
              <a:t>GridSearchCV</a:t>
            </a:r>
            <a:r>
              <a:rPr lang="en-US" altLang="zh-CN" sz="20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  <a:cs typeface="Aharoni" panose="02010803020104030203" pitchFamily="2" charset="-79"/>
              </a:rPr>
              <a:t> function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Bahnschrift Light" panose="020B0502040204020203" pitchFamily="34" charset="0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  <a:cs typeface="Aharoni" panose="02010803020104030203" pitchFamily="2" charset="-79"/>
              </a:rPr>
              <a:t>evaluation metric= </a:t>
            </a:r>
            <a:r>
              <a:rPr lang="en-US" altLang="zh-CN" sz="2000" b="1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  <a:cs typeface="Aharoni" panose="02010803020104030203" pitchFamily="2" charset="-79"/>
              </a:rPr>
              <a:t>RMSE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Bahnschrift Light" panose="020B0502040204020203" pitchFamily="34" charset="0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  <a:cs typeface="Aharoni" panose="02010803020104030203" pitchFamily="2" charset="-79"/>
              </a:rPr>
              <a:t>Output best parameters and best score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Bahnschrift Light" panose="020B0502040204020203" pitchFamily="34" charset="0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  <a:cs typeface="Aharoni" panose="02010803020104030203" pitchFamily="2" charset="-79"/>
              </a:rPr>
              <a:t>Save the scores and </a:t>
            </a:r>
            <a:r>
              <a:rPr lang="en-US" altLang="zh-CN" sz="2000" dirty="0" err="1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  <a:cs typeface="Aharoni" panose="02010803020104030203" pitchFamily="2" charset="-79"/>
              </a:rPr>
              <a:t>y_test</a:t>
            </a:r>
            <a:r>
              <a:rPr lang="en-US" altLang="zh-CN" sz="20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  <a:cs typeface="Aharoni" panose="02010803020104030203" pitchFamily="2" charset="-79"/>
              </a:rPr>
              <a:t> for the baseline model</a:t>
            </a:r>
            <a:endParaRPr lang="zh-CN" altLang="en-US" sz="2000" dirty="0">
              <a:solidFill>
                <a:schemeClr val="bg1"/>
              </a:solidFill>
              <a:latin typeface="Bahnschrift Light" panose="020B0502040204020203" pitchFamily="34" charset="0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6887680-C333-125D-543E-4B7098B54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4082" y="1056473"/>
            <a:ext cx="7639106" cy="559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88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8648163" y="310461"/>
            <a:ext cx="2543417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 ML algo &amp; tune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02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Cross validation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B5A6A3A-BBCF-1FFE-A4BD-1D4C1EC29A98}"/>
              </a:ext>
            </a:extLst>
          </p:cNvPr>
          <p:cNvSpPr/>
          <p:nvPr/>
        </p:nvSpPr>
        <p:spPr>
          <a:xfrm>
            <a:off x="499521" y="1264306"/>
            <a:ext cx="5695333" cy="5062354"/>
          </a:xfrm>
          <a:prstGeom prst="rect">
            <a:avLst/>
          </a:prstGeom>
          <a:solidFill>
            <a:srgbClr val="1F2136">
              <a:alpha val="59000"/>
            </a:srgbClr>
          </a:solidFill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B9179B5-CAF1-95C8-5E44-64373E28F879}"/>
              </a:ext>
            </a:extLst>
          </p:cNvPr>
          <p:cNvSpPr txBox="1"/>
          <p:nvPr/>
        </p:nvSpPr>
        <p:spPr>
          <a:xfrm>
            <a:off x="659026" y="1696996"/>
            <a:ext cx="5436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B9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L1 regularized linear regression(Lasso)</a:t>
            </a:r>
            <a:endParaRPr lang="zh-CN" altLang="en-US" sz="2000" dirty="0">
              <a:solidFill>
                <a:srgbClr val="FB914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967893C-6C54-F27F-F509-0B210FA64414}"/>
              </a:ext>
            </a:extLst>
          </p:cNvPr>
          <p:cNvSpPr txBox="1"/>
          <p:nvPr/>
        </p:nvSpPr>
        <p:spPr>
          <a:xfrm>
            <a:off x="659026" y="2304803"/>
            <a:ext cx="54369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rgbClr val="FB9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alpha : 0.25, 2.5, 25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zh-CN" sz="2000" dirty="0">
              <a:solidFill>
                <a:srgbClr val="FB914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rgbClr val="FB9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random_state=42</a:t>
            </a:r>
            <a:endParaRPr lang="zh-CN" altLang="en-US" sz="2000" dirty="0">
              <a:solidFill>
                <a:srgbClr val="FB914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C4B2F8C-EED6-DA82-D39D-3C2B8F8728A8}"/>
              </a:ext>
            </a:extLst>
          </p:cNvPr>
          <p:cNvSpPr txBox="1"/>
          <p:nvPr/>
        </p:nvSpPr>
        <p:spPr>
          <a:xfrm>
            <a:off x="659026" y="4011828"/>
            <a:ext cx="5436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solidFill>
                  <a:srgbClr val="FB9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RandomForestRegressor</a:t>
            </a:r>
            <a:endParaRPr lang="zh-CN" altLang="en-US" sz="2000" dirty="0">
              <a:solidFill>
                <a:srgbClr val="FB914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6FD692A-17D1-FE7B-42A9-D8EC1A06F977}"/>
              </a:ext>
            </a:extLst>
          </p:cNvPr>
          <p:cNvSpPr txBox="1"/>
          <p:nvPr/>
        </p:nvSpPr>
        <p:spPr>
          <a:xfrm>
            <a:off x="659026" y="4619635"/>
            <a:ext cx="5436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rgbClr val="FB9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max_features :  [3, 5, 7, 9]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rgbClr val="FB9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max_depth :  [3, 5, 7, 9]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zh-CN" sz="2000" dirty="0">
              <a:solidFill>
                <a:srgbClr val="FB914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rgbClr val="FB9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random_state=42</a:t>
            </a:r>
            <a:endParaRPr lang="zh-CN" altLang="en-US" sz="2000" dirty="0">
              <a:solidFill>
                <a:srgbClr val="FB914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7B4B2D3-C57A-2192-E563-7F373627DA6A}"/>
              </a:ext>
            </a:extLst>
          </p:cNvPr>
          <p:cNvSpPr txBox="1"/>
          <p:nvPr/>
        </p:nvSpPr>
        <p:spPr>
          <a:xfrm>
            <a:off x="7372864" y="1696996"/>
            <a:ext cx="5436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SVR (Support Vector)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6EE222A-94DD-EED1-D930-4978F56FB0EE}"/>
              </a:ext>
            </a:extLst>
          </p:cNvPr>
          <p:cNvSpPr txBox="1"/>
          <p:nvPr/>
        </p:nvSpPr>
        <p:spPr>
          <a:xfrm>
            <a:off x="7372864" y="2304803"/>
            <a:ext cx="5436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gamma:  [0.1,  10,  100]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 : [0.1, 1, 10]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kernel='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rbf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9E463B2-DC45-9C1B-C5CF-933B8C3D77C2}"/>
              </a:ext>
            </a:extLst>
          </p:cNvPr>
          <p:cNvSpPr txBox="1"/>
          <p:nvPr/>
        </p:nvSpPr>
        <p:spPr>
          <a:xfrm>
            <a:off x="7372864" y="4011828"/>
            <a:ext cx="5436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KNeighborsRegressor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1E4E2F5-5909-9EDE-7660-B2B31CB5C4BC}"/>
              </a:ext>
            </a:extLst>
          </p:cNvPr>
          <p:cNvSpPr txBox="1"/>
          <p:nvPr/>
        </p:nvSpPr>
        <p:spPr>
          <a:xfrm>
            <a:off x="7372864" y="4619635"/>
            <a:ext cx="54369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n_neighbors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': [5, 25, 50]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weights='uniform’</a:t>
            </a:r>
          </a:p>
        </p:txBody>
      </p:sp>
    </p:spTree>
    <p:extLst>
      <p:ext uri="{BB962C8B-B14F-4D97-AF65-F5344CB8AC3E}">
        <p14:creationId xmlns:p14="http://schemas.microsoft.com/office/powerpoint/2010/main" val="400244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8648163" y="310461"/>
            <a:ext cx="2543417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 scores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03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Results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53DAEC50-4949-B4EA-29DA-FA9C9645C813}"/>
              </a:ext>
            </a:extLst>
          </p:cNvPr>
          <p:cNvSpPr txBox="1"/>
          <p:nvPr/>
        </p:nvSpPr>
        <p:spPr>
          <a:xfrm>
            <a:off x="373381" y="1360441"/>
            <a:ext cx="5837950" cy="2246769"/>
          </a:xfrm>
          <a:prstGeom prst="rect">
            <a:avLst/>
          </a:prstGeom>
          <a:noFill/>
          <a:ln>
            <a:solidFill>
              <a:srgbClr val="FA647D"/>
            </a:solidFill>
          </a:ln>
          <a:effectLst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L1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test score: [332.50481953, 321.1485038 , 249.33466631, 369.32089209,298.27287924, 349.18486624, 364.13289666, 258.50704218,229.58742343, 337.10134802]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test scores mean : 310.9095337515326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test scores standard deviation : 47.198</a:t>
            </a:r>
            <a:endParaRPr lang="zh-CN" altLang="en-US" sz="2000" dirty="0">
              <a:solidFill>
                <a:schemeClr val="bg1"/>
              </a:solidFill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9E7BF78-4B3D-5DA1-D6B5-689B0A144797}"/>
              </a:ext>
            </a:extLst>
          </p:cNvPr>
          <p:cNvSpPr txBox="1"/>
          <p:nvPr/>
        </p:nvSpPr>
        <p:spPr>
          <a:xfrm>
            <a:off x="373381" y="3798841"/>
            <a:ext cx="5837950" cy="2246769"/>
          </a:xfrm>
          <a:prstGeom prst="rect">
            <a:avLst/>
          </a:prstGeom>
          <a:noFill/>
          <a:ln>
            <a:solidFill>
              <a:srgbClr val="FA647D"/>
            </a:solidFill>
          </a:ln>
          <a:effectLst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RandomForestRegressor</a:t>
            </a:r>
            <a:r>
              <a:rPr lang="en-US" altLang="zh-CN" sz="2000" b="1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test score: [307.10369093, 305.09515619, 215.86303583, 344.76157886,292.349, 336.76020741, 360.37117433, 239.6237,218.4528, 299.79961715]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test scores mean : 292.01818453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test scores standard deviation : 48.858289905</a:t>
            </a:r>
            <a:endParaRPr lang="zh-CN" altLang="en-US" sz="2000" dirty="0">
              <a:solidFill>
                <a:schemeClr val="bg1"/>
              </a:solidFill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86166B8-C845-A708-88B9-9297B47383AF}"/>
              </a:ext>
            </a:extLst>
          </p:cNvPr>
          <p:cNvSpPr txBox="1"/>
          <p:nvPr/>
        </p:nvSpPr>
        <p:spPr>
          <a:xfrm>
            <a:off x="6518807" y="1360441"/>
            <a:ext cx="5360153" cy="2246769"/>
          </a:xfrm>
          <a:prstGeom prst="rect">
            <a:avLst/>
          </a:prstGeom>
          <a:noFill/>
          <a:ln>
            <a:solidFill>
              <a:srgbClr val="FA647D"/>
            </a:solidFill>
          </a:ln>
          <a:effectLst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SVR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test score: [457.0634567, 439.1388, 352.7975, 502.4557654, 409.218457, 442.50976546yy, 495.1113467, 357.6800, 299.077,  460.71044]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bg1"/>
              </a:solidFill>
              <a:latin typeface="MS PGothic" panose="020B0600070205080204" pitchFamily="34" charset="-128"/>
              <a:ea typeface="MS PGothic" panose="020B060007020508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test scores mean : 421.576384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test scores standard deviation : 62.8157611</a:t>
            </a:r>
            <a:endParaRPr lang="zh-CN" altLang="en-US" sz="2000" dirty="0">
              <a:solidFill>
                <a:schemeClr val="bg1"/>
              </a:solidFill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E5E5841-416B-A9B6-847B-2A2C51C613DC}"/>
              </a:ext>
            </a:extLst>
          </p:cNvPr>
          <p:cNvSpPr txBox="1"/>
          <p:nvPr/>
        </p:nvSpPr>
        <p:spPr>
          <a:xfrm>
            <a:off x="6518807" y="3798841"/>
            <a:ext cx="5360153" cy="2246769"/>
          </a:xfrm>
          <a:prstGeom prst="rect">
            <a:avLst/>
          </a:prstGeom>
          <a:noFill/>
          <a:ln>
            <a:solidFill>
              <a:srgbClr val="FA647D"/>
            </a:solidFill>
          </a:ln>
          <a:effectLst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KNeighborsRegressor</a:t>
            </a:r>
            <a:r>
              <a:rPr lang="en-US" altLang="zh-CN" sz="2000" b="1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test score: [318.20838074, 320.60138962, 265.89838554, 371.5695846 ,289.9438, 335.33792052, 384.54992622, 252.862433  ,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    222.87348307, 338.97971562]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test scores mean : 310.082503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test scores standard deviation :  49.206679</a:t>
            </a:r>
            <a:endParaRPr lang="zh-CN" altLang="en-US" sz="2000" dirty="0">
              <a:solidFill>
                <a:schemeClr val="bg1"/>
              </a:solidFill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745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7936754" y="310461"/>
            <a:ext cx="3254827" cy="452118"/>
            <a:chOff x="-75474" y="289367"/>
            <a:chExt cx="1626482" cy="452118"/>
          </a:xfrm>
        </p:grpSpPr>
        <p:sp>
          <p:nvSpPr>
            <p:cNvPr id="20" name="圆角矩形 19"/>
            <p:cNvSpPr/>
            <p:nvPr/>
          </p:nvSpPr>
          <p:spPr>
            <a:xfrm>
              <a:off x="-75474" y="289367"/>
              <a:ext cx="1626482" cy="452118"/>
            </a:xfrm>
            <a:prstGeom prst="roundRect">
              <a:avLst>
                <a:gd name="adj" fmla="val 18925"/>
              </a:avLst>
            </a:prstGeom>
            <a:gradFill>
              <a:gsLst>
                <a:gs pos="100000">
                  <a:srgbClr val="FB9347"/>
                </a:gs>
                <a:gs pos="0">
                  <a:srgbClr val="FA246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8064" y="327684"/>
              <a:ext cx="14194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rPr>
                <a:t>Best model</a:t>
              </a:r>
              <a:endParaRPr lang="zh-CN" altLang="en-US" dirty="0">
                <a:solidFill>
                  <a:schemeClr val="bg1"/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1515994" y="364113"/>
            <a:ext cx="302626" cy="302626"/>
            <a:chOff x="6717837" y="1060035"/>
            <a:chExt cx="554549" cy="554549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16200000">
              <a:off x="6717837" y="1337310"/>
              <a:ext cx="554549" cy="0"/>
            </a:xfrm>
            <a:prstGeom prst="line">
              <a:avLst/>
            </a:prstGeom>
            <a:ln w="34925" cap="rnd">
              <a:solidFill>
                <a:srgbClr val="FA32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D9E37A-7801-870A-750C-0CE2E3877039}"/>
              </a:ext>
            </a:extLst>
          </p:cNvPr>
          <p:cNvGrpSpPr/>
          <p:nvPr/>
        </p:nvGrpSpPr>
        <p:grpSpPr>
          <a:xfrm>
            <a:off x="333232" y="0"/>
            <a:ext cx="7960762" cy="721657"/>
            <a:chOff x="333232" y="0"/>
            <a:chExt cx="7960762" cy="721657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987208-7C19-39C2-9B70-C0ECD1514880}"/>
                </a:ext>
              </a:extLst>
            </p:cNvPr>
            <p:cNvGrpSpPr/>
            <p:nvPr/>
          </p:nvGrpSpPr>
          <p:grpSpPr>
            <a:xfrm>
              <a:off x="333232" y="0"/>
              <a:ext cx="1064623" cy="721657"/>
              <a:chOff x="159363" y="0"/>
              <a:chExt cx="2183345" cy="782189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3D4CE91-B563-DF50-2385-E5918A4446A0}"/>
                  </a:ext>
                </a:extLst>
              </p:cNvPr>
              <p:cNvGrpSpPr/>
              <p:nvPr/>
            </p:nvGrpSpPr>
            <p:grpSpPr>
              <a:xfrm>
                <a:off x="241699" y="0"/>
                <a:ext cx="1993585" cy="762579"/>
                <a:chOff x="580886" y="0"/>
                <a:chExt cx="11030228" cy="3429000"/>
              </a:xfrm>
            </p:grpSpPr>
            <p:sp>
              <p:nvSpPr>
                <p:cNvPr id="29" name="任意多边形 13">
                  <a:extLst>
                    <a:ext uri="{FF2B5EF4-FFF2-40B4-BE49-F238E27FC236}">
                      <a16:creationId xmlns:a16="http://schemas.microsoft.com/office/drawing/2014/main" id="{5DA7A449-5CCA-0242-8C1B-7EBBD858D9BE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blipFill dpi="0" rotWithShape="1">
                  <a:blip r:embed="rId3"/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14">
                  <a:extLst>
                    <a:ext uri="{FF2B5EF4-FFF2-40B4-BE49-F238E27FC236}">
                      <a16:creationId xmlns:a16="http://schemas.microsoft.com/office/drawing/2014/main" id="{8EE6124C-85DA-E71B-9FBC-F56C87526A8C}"/>
                    </a:ext>
                  </a:extLst>
                </p:cNvPr>
                <p:cNvSpPr/>
                <p:nvPr/>
              </p:nvSpPr>
              <p:spPr>
                <a:xfrm>
                  <a:off x="580886" y="0"/>
                  <a:ext cx="11030228" cy="3429000"/>
                </a:xfrm>
                <a:prstGeom prst="flowChartAlternateProcess">
                  <a:avLst/>
                </a:prstGeom>
                <a:gradFill>
                  <a:gsLst>
                    <a:gs pos="100000">
                      <a:srgbClr val="FB9347">
                        <a:alpha val="92000"/>
                      </a:srgbClr>
                    </a:gs>
                    <a:gs pos="0">
                      <a:srgbClr val="FA246C">
                        <a:alpha val="85000"/>
                      </a:srgb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AEB5B4A-56B2-FCA4-6DED-69C08BA5CD32}"/>
                  </a:ext>
                </a:extLst>
              </p:cNvPr>
              <p:cNvSpPr txBox="1"/>
              <p:nvPr/>
            </p:nvSpPr>
            <p:spPr>
              <a:xfrm>
                <a:off x="159363" y="7119"/>
                <a:ext cx="2183345" cy="775070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字魂35号-经典雅黑" panose="00000500000000000000" pitchFamily="2" charset="-122"/>
                    <a:ea typeface="字魂35号-经典雅黑" panose="00000500000000000000" pitchFamily="2" charset="-122"/>
                  </a:rPr>
                  <a:t> 03</a:t>
                </a:r>
                <a:endParaRPr lang="zh-CN" altLang="en-US" sz="3600" dirty="0">
                  <a:solidFill>
                    <a:schemeClr val="bg1"/>
                  </a:solidFill>
                  <a:latin typeface="字魂35号-经典雅黑" panose="00000500000000000000" pitchFamily="2" charset="-122"/>
                  <a:ea typeface="字魂35号-经典雅黑" panose="00000500000000000000" pitchFamily="2" charset="-122"/>
                </a:endParaRPr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ABAA468-E5DA-2308-6A8E-117398D46963}"/>
                </a:ext>
              </a:extLst>
            </p:cNvPr>
            <p:cNvSpPr txBox="1"/>
            <p:nvPr/>
          </p:nvSpPr>
          <p:spPr>
            <a:xfrm>
              <a:off x="1487122" y="71724"/>
              <a:ext cx="68068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Results</a:t>
              </a:r>
              <a:endParaRPr lang="zh-CN" altLang="en-US" sz="32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9537B72-30A9-535C-DD27-075ABE0451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32" y="1433884"/>
            <a:ext cx="6255343" cy="450559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9CC534E-2828-84AF-E338-584FF8A786CD}"/>
              </a:ext>
            </a:extLst>
          </p:cNvPr>
          <p:cNvSpPr txBox="1"/>
          <p:nvPr/>
        </p:nvSpPr>
        <p:spPr>
          <a:xfrm>
            <a:off x="6936260" y="1433884"/>
            <a:ext cx="4922508" cy="470898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baseline RMSE: 415.7852569807543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( 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y_mean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y_pred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)</a:t>
            </a:r>
          </a:p>
          <a:p>
            <a:endParaRPr lang="en-US" altLang="zh-CN" sz="2000" b="0" i="0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test scores mean : 333.64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test scores standard deviation :73.346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2000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best model parameters: {'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randomforestregressor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__max_depth': 9, '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randomforestregressor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__max_features': 5}</a:t>
            </a:r>
          </a:p>
          <a:p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0B969EB-7254-C8ED-FFE5-EA9A3FDCEDA9}"/>
              </a:ext>
            </a:extLst>
          </p:cNvPr>
          <p:cNvCxnSpPr/>
          <p:nvPr/>
        </p:nvCxnSpPr>
        <p:spPr>
          <a:xfrm>
            <a:off x="1397855" y="2242226"/>
            <a:ext cx="4643022" cy="0"/>
          </a:xfrm>
          <a:prstGeom prst="line">
            <a:avLst/>
          </a:prstGeom>
          <a:ln w="952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B371CB77-8730-11E5-CEC6-F0BE12E49BAC}"/>
              </a:ext>
            </a:extLst>
          </p:cNvPr>
          <p:cNvCxnSpPr>
            <a:cxnSpLocks/>
          </p:cNvCxnSpPr>
          <p:nvPr/>
        </p:nvCxnSpPr>
        <p:spPr>
          <a:xfrm>
            <a:off x="4420818" y="5217529"/>
            <a:ext cx="422236" cy="0"/>
          </a:xfrm>
          <a:prstGeom prst="line">
            <a:avLst/>
          </a:prstGeom>
          <a:ln w="952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3B250D34-DA40-AE58-3BC2-E9A4286320EE}"/>
              </a:ext>
            </a:extLst>
          </p:cNvPr>
          <p:cNvSpPr txBox="1"/>
          <p:nvPr/>
        </p:nvSpPr>
        <p:spPr>
          <a:xfrm>
            <a:off x="5006936" y="5063640"/>
            <a:ext cx="1454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baseline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CCFB4E6A-D9F0-23AB-7B0E-CD093585C779}"/>
              </a:ext>
            </a:extLst>
          </p:cNvPr>
          <p:cNvSpPr/>
          <p:nvPr/>
        </p:nvSpPr>
        <p:spPr>
          <a:xfrm>
            <a:off x="4322618" y="5016411"/>
            <a:ext cx="1560235" cy="370392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8142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7616</TotalTime>
  <Words>827</Words>
  <Application>Microsoft Office PowerPoint</Application>
  <PresentationFormat>宽屏</PresentationFormat>
  <Paragraphs>173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MS PGothic</vt:lpstr>
      <vt:lpstr>等线</vt:lpstr>
      <vt:lpstr>等线 Light</vt:lpstr>
      <vt:lpstr>微软雅黑</vt:lpstr>
      <vt:lpstr>字魂35号-经典雅黑</vt:lpstr>
      <vt:lpstr>Aharoni</vt:lpstr>
      <vt:lpstr>Arial</vt:lpstr>
      <vt:lpstr>Bahnschrift Light</vt:lpstr>
      <vt:lpstr>Broadway</vt:lpstr>
      <vt:lpstr>Comic Sans MS</vt:lpstr>
      <vt:lpstr>Courier New</vt:lpstr>
      <vt:lpstr>Tahoma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俊光</dc:creator>
  <cp:lastModifiedBy>Sage</cp:lastModifiedBy>
  <cp:revision>90</cp:revision>
  <dcterms:created xsi:type="dcterms:W3CDTF">2019-06-02T13:39:24Z</dcterms:created>
  <dcterms:modified xsi:type="dcterms:W3CDTF">2022-12-06T21:52:33Z</dcterms:modified>
</cp:coreProperties>
</file>

<file path=docProps/thumbnail.jpeg>
</file>